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305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8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628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ECC3C-7BD3-D8F2-A581-0CDC8A3E4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2F0C72-86FE-9D46-0AC1-7527AA572E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AB14E8-E755-17FE-5AC9-A7E32DC038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84C0E0-9886-4F40-328B-096D1CE6EC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69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../slides/slide41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4.png"/><Relationship Id="rId7" Type="http://schemas.openxmlformats.org/officeDocument/2006/relationships/slide" Target="../slides/slide8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566391f0009f9651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536" y="2048256"/>
            <a:ext cx="768096" cy="768096"/>
          </a:xfrm>
          <a:prstGeom prst="rect">
            <a:avLst/>
          </a:prstGeom>
        </p:spPr>
      </p:pic>
      <p:pic>
        <p:nvPicPr>
          <p:cNvPr id="8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1536" y="4187952"/>
            <a:ext cx="768096" cy="768096"/>
          </a:xfrm>
          <a:prstGeom prst="rect">
            <a:avLst/>
          </a:prstGeom>
        </p:spPr>
      </p:pic>
      <p:sp>
        <p:nvSpPr>
          <p:cNvPr id="12" name="MasterShapeName"/>
          <p:cNvSpPr/>
          <p:nvPr/>
        </p:nvSpPr>
        <p:spPr>
          <a:xfrm>
            <a:off x="5431536" y="2048256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3" name="MasterShapeName"/>
          <p:cNvSpPr/>
          <p:nvPr/>
        </p:nvSpPr>
        <p:spPr>
          <a:xfrm>
            <a:off x="5431536" y="418795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sz="2400" dirty="0"/>
          </a:p>
        </p:txBody>
      </p:sp>
      <p:sp>
        <p:nvSpPr>
          <p:cNvPr id="17" name="MasterShapeName?linknodeid=e3c4c3d98&amp;color=RGB(0,96,96)">
            <a:hlinkClick r:id="rId6" action="ppaction://hlinksldjump"/>
          </p:cNvPr>
          <p:cNvSpPr/>
          <p:nvPr/>
        </p:nvSpPr>
        <p:spPr>
          <a:xfrm>
            <a:off x="6729984" y="212140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sz="2400" dirty="0"/>
          </a:p>
        </p:txBody>
      </p:sp>
      <p:sp>
        <p:nvSpPr>
          <p:cNvPr id="18" name="MasterShapeName?linknodeid=c9c47986f&amp;color=RGB(0,96,96)">
            <a:hlinkClick r:id="rId7" action="ppaction://hlinksldjump"/>
          </p:cNvPr>
          <p:cNvSpPr/>
          <p:nvPr/>
        </p:nvSpPr>
        <p:spPr>
          <a:xfrm>
            <a:off x="6729984" y="434340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617472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234944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36872"/>
            <a:ext cx="768096" cy="768096"/>
          </a:xfrm>
          <a:prstGeom prst="rect">
            <a:avLst/>
          </a:prstGeom>
        </p:spPr>
      </p:pic>
      <p:sp>
        <p:nvSpPr>
          <p:cNvPr id="9" name="MasterShapeName"/>
          <p:cNvSpPr/>
          <p:nvPr/>
        </p:nvSpPr>
        <p:spPr>
          <a:xfrm>
            <a:off x="5504688" y="16174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504688" y="309168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504688" y="44368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4" name="MasterShapeName?linknodeid=f812e2901&amp;color=RGB(0,96,96)">
            <a:hlinkClick r:id="rId6" action="ppaction://hlinksldjump"/>
          </p:cNvPr>
          <p:cNvSpPr/>
          <p:nvPr/>
        </p:nvSpPr>
        <p:spPr>
          <a:xfrm>
            <a:off x="6803136" y="169875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5" name="MasterShapeName?linknodeid=7f7e837fd&amp;color=RGB(0,96,96)">
            <a:hlinkClick r:id="rId7" action="ppaction://hlinksldjump"/>
          </p:cNvPr>
          <p:cNvSpPr/>
          <p:nvPr/>
        </p:nvSpPr>
        <p:spPr>
          <a:xfrm>
            <a:off x="6803136" y="342900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6" name="MasterShapeName?linknodeid=1f27ca130&amp;color=RGB(0,96,96)">
            <a:hlinkClick r:id="rId8" action="ppaction://hlinksldjump"/>
          </p:cNvPr>
          <p:cNvSpPr/>
          <p:nvPr/>
        </p:nvSpPr>
        <p:spPr>
          <a:xfrm>
            <a:off x="6803136" y="459232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540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4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13.xml"/><Relationship Id="rId7" Type="http://schemas.openxmlformats.org/officeDocument/2006/relationships/slide" Target="slide3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8.xml"/><Relationship Id="rId5" Type="http://schemas.openxmlformats.org/officeDocument/2006/relationships/slide" Target="slide25.xml"/><Relationship Id="rId4" Type="http://schemas.openxmlformats.org/officeDocument/2006/relationships/slide" Target="slide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f27ca130?vcp=1&amp;pid=a7f5f1838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21792" cy="658368"/>
          </a:xfrm>
          <a:prstGeom prst="rect">
            <a:avLst/>
          </a:prstGeom>
        </p:spPr>
      </p:pic>
      <p:sp>
        <p:nvSpPr>
          <p:cNvPr id="3" name="C_4_BD#1f27ca130?vcp=1&amp;pid=a7f5f1838&amp;color=61,88,159&amp;vtp=1&amp;bbb=1"/>
          <p:cNvSpPr/>
          <p:nvPr/>
        </p:nvSpPr>
        <p:spPr>
          <a:xfrm>
            <a:off x="1252728" y="910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48def6c78?vcp=1&amp;pid=1f27ca130&amp;color=97,97,244&amp;vtp=1&amp;bbb=1"/>
              <p:cNvSpPr/>
              <p:nvPr/>
            </p:nvSpPr>
            <p:spPr>
              <a:xfrm>
                <a:off x="502920" y="1444272"/>
                <a:ext cx="10570464" cy="675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忽略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取值的一致性而致错</a:t>
                </a:r>
                <a:endParaRPr lang="en-US" altLang="zh-CN" sz="2000" dirty="0">
                  <a:solidFill>
                    <a:srgbClr val="6161F4"/>
                  </a:solidFill>
                </a:endParaRPr>
              </a:p>
            </p:txBody>
          </p:sp>
        </mc:Choice>
        <mc:Fallback xmlns="">
          <p:sp>
            <p:nvSpPr>
              <p:cNvPr id="4" name="C_5_BD#48def6c78?vcp=1&amp;pid=1f27ca130&amp;color=97,97,2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44272"/>
                <a:ext cx="10570464" cy="675640"/>
              </a:xfrm>
              <a:prstGeom prst="rect">
                <a:avLst/>
              </a:prstGeom>
              <a:blipFill>
                <a:blip r:embed="rId4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BD.6_1#715941fbf?htil=1&amp;vaa=1&amp;vcp=1&amp;vop=1&amp;pid=48def6c78&amp;color=0,55,96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5273" y="1974179"/>
            <a:ext cx="1691640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BD.6_2#715941fbf?htil=1&amp;vaa=1&amp;vcp=1&amp;vop=1&amp;pid=48def6c78&amp;color=0,55,96&amp;vtp=1&amp;bbb=1&amp;hb=1&amp;hs=1"/>
          <p:cNvSpPr/>
          <p:nvPr/>
        </p:nvSpPr>
        <p:spPr>
          <a:xfrm>
            <a:off x="502920" y="1873595"/>
            <a:ext cx="875080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如图，终边落在阴影部分（含边界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）的角的集合是</a:t>
            </a: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N.8_1#715941fbf.blank?vaa=1&amp;vcp=1&amp;vop=1&amp;pid=48def6c78&amp;color=0,55,96&amp;vpa=3&amp;vtp=1&amp;bbb=1"/>
              <p:cNvSpPr/>
              <p:nvPr/>
            </p:nvSpPr>
            <p:spPr>
              <a:xfrm>
                <a:off x="537844" y="2280821"/>
                <a:ext cx="5944426" cy="3002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2000" b="1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</a:t>
                </a:r>
                <a:endParaRPr lang="en-US" altLang="zh-CN" sz="100" dirty="0">
                  <a:solidFill>
                    <a:srgbClr val="6161F4"/>
                  </a:solidFill>
                </a:endParaRPr>
              </a:p>
            </p:txBody>
          </p:sp>
        </mc:Choice>
        <mc:Fallback xmlns="">
          <p:sp>
            <p:nvSpPr>
              <p:cNvPr id="7" name="QB_6_AN.8_1#715941fbf.blank?vaa=1&amp;vcp=1&amp;vop=1&amp;pid=48def6c78&amp;color=0,55,96&amp;vpa=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44" y="2280821"/>
                <a:ext cx="5944426" cy="300228"/>
              </a:xfrm>
              <a:prstGeom prst="rect">
                <a:avLst/>
              </a:prstGeom>
              <a:blipFill>
                <a:blip r:embed="rId6"/>
                <a:stretch>
                  <a:fillRect l="-615" t="-28571" r="-1128" b="-530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S.7_1#715941fbf?htil=1&amp;vaa=1&amp;vcp=1&amp;vop=1&amp;pid=48def6c78&amp;color=0,55,96&amp;vtp=1&amp;bbb=1&amp;hb=1&amp;hs=1"/>
              <p:cNvSpPr/>
              <p:nvPr/>
            </p:nvSpPr>
            <p:spPr>
              <a:xfrm>
                <a:off x="502920" y="2651407"/>
                <a:ext cx="875080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终边在射线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OM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};终边在射线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𝑂𝑁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8" name="QB_6_AS.7_1#715941fbf?htil=1&amp;vaa=1&amp;vcp=1&amp;vop=1&amp;pid=48def6c78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51407"/>
                <a:ext cx="8750808" cy="838200"/>
              </a:xfrm>
              <a:prstGeom prst="rect">
                <a:avLst/>
              </a:prstGeom>
              <a:blipFill>
                <a:blip r:embed="rId7"/>
                <a:stretch>
                  <a:fillRect l="-1672" r="-1324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B_6_AS.7_1#715941fbf?htil=1&amp;vaa=1&amp;vcp=1&amp;vop=1&amp;pid=48def6c78&amp;color=0,55,96&amp;vtp=1&amp;bbb=1&amp;hb=1&amp;hs=1">
                <a:extLst>
                  <a:ext uri="{FF2B5EF4-FFF2-40B4-BE49-F238E27FC236}">
                    <a16:creationId xmlns:a16="http://schemas.microsoft.com/office/drawing/2014/main" id="{7BE4F6F4-7296-C2FB-2C9E-42672D69B5DA}"/>
                  </a:ext>
                </a:extLst>
              </p:cNvPr>
              <p:cNvSpPr/>
              <p:nvPr/>
            </p:nvSpPr>
            <p:spPr>
              <a:xfrm>
                <a:off x="502920" y="3489607"/>
                <a:ext cx="10572016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因此终边在图中阴影部分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（含边界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）的角的集合是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角的范围没有按照从小到大的顺序来书写，导致相同字母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取值不一致致错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终边在射线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};终边在射线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集合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因此终边在图中阴影部分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（含边界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）的角的集合是</a:t>
                </a:r>
                <a14:m>
                  <m:oMath xmlns:m="http://schemas.openxmlformats.org/officeDocument/2006/math"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</m:t>
                    </m:r>
                    <m:sSup>
                      <m:sSupPr>
                        <m:ctrlPr>
                          <a:rPr lang="en-US" altLang="zh-CN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spc="-5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10" name="QB_6_AS.7_1#715941fbf?htil=1&amp;vaa=1&amp;vcp=1&amp;vop=1&amp;pid=48def6c78&amp;color=0,55,96&amp;vtp=1&amp;bbb=1&amp;hb=1&amp;hs=1">
                <a:extLst>
                  <a:ext uri="{FF2B5EF4-FFF2-40B4-BE49-F238E27FC236}">
                    <a16:creationId xmlns:a16="http://schemas.microsoft.com/office/drawing/2014/main" id="{7BE4F6F4-7296-C2FB-2C9E-42672D69B5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89607"/>
                <a:ext cx="10572016" cy="2027555"/>
              </a:xfrm>
              <a:prstGeom prst="rect">
                <a:avLst/>
              </a:prstGeom>
              <a:blipFill>
                <a:blip r:embed="rId8"/>
                <a:stretch>
                  <a:fillRect l="-1384" r="-923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9ec9ad634?vcp=1&amp;pid=48def6c78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555957"/>
            <a:ext cx="141732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6_BD#9ec9ad634?vcp=1&amp;pid=48def6c78&amp;color=0,55,96&amp;vtp=1&amp;bt=1&amp;bbb=1&amp;hb=1"/>
              <p:cNvSpPr/>
              <p:nvPr/>
            </p:nvSpPr>
            <p:spPr>
              <a:xfrm>
                <a:off x="502920" y="2523953"/>
                <a:ext cx="10570464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1）表示角的范围时应按从小角到大角（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取同一个整数时）的顺序书写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，终边按逆时针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方向旋转扫过这个区域；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（2）边界线是实线时包括边界，不等式中应该带“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376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”,边界线是虚线时不包括边界，不等式中不带“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376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”；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3）解决与字母有关的问题时，同一字母在不同式子中的取值可能不同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，一般这样的两个式子在运算时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应将两个字母区分开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，如一个用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表示，另一个用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P_6_BD#9ec9ad634?vcp=1&amp;pid=48def6c78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23953"/>
                <a:ext cx="10570464" cy="2030540"/>
              </a:xfrm>
              <a:prstGeom prst="rect">
                <a:avLst/>
              </a:prstGeom>
              <a:blipFill>
                <a:blip r:embed="rId4"/>
                <a:stretch>
                  <a:fillRect l="-1384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0_1#00a9189e9?vcp=1&amp;vop=1&amp;pid=48def6c78&amp;color=0,55,96&amp;vtp=1&amp;bt=1&amp;bbb=1"/>
              <p:cNvSpPr/>
              <p:nvPr/>
            </p:nvSpPr>
            <p:spPr>
              <a:xfrm>
                <a:off x="502920" y="197680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的终边在如图所示的阴影部分内，试指出角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组成的集合.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0_1#00a9189e9?vcp=1&amp;vop=1&amp;pid=48def6c78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7680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0_2#00a9189e9?vcp=1&amp;vop=1&amp;pid=48def6c78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9472" y="2475915"/>
            <a:ext cx="1737360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1_1#00a9189e9?vcp=1&amp;vop=1&amp;pid=48def6c78&amp;color=0,55,96&amp;vtp=1&amp;bbb=1&amp;hb=1"/>
              <p:cNvSpPr/>
              <p:nvPr/>
            </p:nvSpPr>
            <p:spPr>
              <a:xfrm>
                <a:off x="502920" y="4317415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组成的集合为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11_1#00a9189e9?vcp=1&amp;vop=1&amp;pid=48def6c7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17415"/>
                <a:ext cx="10570464" cy="770255"/>
              </a:xfrm>
              <a:prstGeom prst="rect">
                <a:avLst/>
              </a:prstGeom>
              <a:blipFill>
                <a:blip r:embed="rId5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3c4c3d98?vcp=1&amp;pid=a7f5f1838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512064" cy="548640"/>
          </a:xfrm>
          <a:prstGeom prst="rect">
            <a:avLst/>
          </a:prstGeom>
        </p:spPr>
      </p:pic>
      <p:sp>
        <p:nvSpPr>
          <p:cNvPr id="3" name="C_4_BD#e3c4c3d98?vcp=1&amp;pid=a7f5f1838&amp;color=61,88,159&amp;vtp=1&amp;bbb=1"/>
          <p:cNvSpPr/>
          <p:nvPr/>
        </p:nvSpPr>
        <p:spPr>
          <a:xfrm>
            <a:off x="1188720" y="810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5_BD#853b8c1c6?vcp=1&amp;pid=e3c4c3d98&amp;color=97,97,244&amp;vtp=1&amp;bbb=1"/>
          <p:cNvSpPr/>
          <p:nvPr/>
        </p:nvSpPr>
        <p:spPr>
          <a:xfrm>
            <a:off x="502920" y="1342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任意角的定义、象限角的判断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2_1#b250a3651?vcp=1&amp;vop=1&amp;pid=853b8c1c6&amp;color=0,55,96&amp;vtp=1&amp;bbb=1&amp;hb=1"/>
              <p:cNvSpPr/>
              <p:nvPr/>
            </p:nvSpPr>
            <p:spPr>
              <a:xfrm>
                <a:off x="502920" y="1771995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已知下列各角的顶点与直角坐标系的原点重合，始边与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轴的非负半轴重合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，判断它们分别是第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几象限角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;（2）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;（3）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；（4）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BD.12_1#b250a3651?vcp=1&amp;vop=1&amp;pid=853b8c1c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71995"/>
                <a:ext cx="10570464" cy="1189355"/>
              </a:xfrm>
              <a:prstGeom prst="rect">
                <a:avLst/>
              </a:prstGeom>
              <a:blipFill>
                <a:blip r:embed="rId4"/>
                <a:stretch>
                  <a:fillRect l="-1384" r="-58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3_1#b250a3651?vcp=1&amp;vop=1&amp;pid=853b8c1c6&amp;color=0,55,96&amp;vtp=1&amp;bt=1&amp;bbb=1&amp;hb=1"/>
              <p:cNvSpPr/>
              <p:nvPr/>
            </p:nvSpPr>
            <p:spPr>
              <a:xfrm>
                <a:off x="502920" y="843965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以原点为角的顶点，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轴的非负半轴为角的始边，分别画出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①②③所示.观察各个角的终边所在的位置可知，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角的终边在第一象限，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角的终边在第三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象限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角的终边在第四象限，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角是第一象限角，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角是第三象限角，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角是第四象限角.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13_1#b250a3651?vcp=1&amp;vop=1&amp;pid=853b8c1c6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843965"/>
                <a:ext cx="10570464" cy="1608455"/>
              </a:xfrm>
              <a:prstGeom prst="rect">
                <a:avLst/>
              </a:prstGeom>
              <a:blipFill>
                <a:blip r:embed="rId3"/>
                <a:stretch>
                  <a:fillRect l="-1384" r="-109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13_3#b250a3651?iti=3&amp;htil=1&amp;vcp=1&amp;vop=1&amp;pid=853b8c1c6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0200" y="2587929"/>
            <a:ext cx="133502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6_AN.13_4#b250a3651?iti=4&amp;htil=1&amp;vcp=1&amp;vop=1&amp;pid=853b8c1c6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496" y="2578785"/>
            <a:ext cx="1362456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6_AN.13_5#b250a3651?iti=5&amp;htil=1&amp;vcp=1&amp;vop=1&amp;pid=853b8c1c6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0224" y="2587929"/>
            <a:ext cx="132588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6_AN.13_6#b250a3651?iti=3&amp;htil=1&amp;vcp=1&amp;vop=1&amp;pid=853b8c1c6&amp;color=0,55,96&amp;vtp=1&amp;bbb=1"/>
          <p:cNvSpPr/>
          <p:nvPr/>
        </p:nvSpPr>
        <p:spPr>
          <a:xfrm>
            <a:off x="2012919" y="3857929"/>
            <a:ext cx="5095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7" name="QO_6_AN.13_7#b250a3651?iti=4&amp;htil=1&amp;vcp=1&amp;vop=1&amp;pid=853b8c1c6&amp;color=0,55,96&amp;vtp=1&amp;bbb=1"/>
          <p:cNvSpPr/>
          <p:nvPr/>
        </p:nvSpPr>
        <p:spPr>
          <a:xfrm>
            <a:off x="5537931" y="3848785"/>
            <a:ext cx="5095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  <p:sp>
        <p:nvSpPr>
          <p:cNvPr id="8" name="QO_6_AN.13_8#b250a3651?iti=5&amp;htil=1&amp;vcp=1&amp;vop=1&amp;pid=853b8c1c6&amp;color=0,55,96&amp;vtp=1&amp;bbb=1"/>
          <p:cNvSpPr/>
          <p:nvPr/>
        </p:nvSpPr>
        <p:spPr>
          <a:xfrm>
            <a:off x="9058370" y="3857929"/>
            <a:ext cx="5095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图③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6_AN.13_9#b250a3651?vcp=1&amp;vop=1&amp;pid=853b8c1c6&amp;color=0,55,96&amp;vtp=1&amp;bbb=1&amp;hb=1"/>
              <p:cNvSpPr/>
              <p:nvPr/>
            </p:nvSpPr>
            <p:spPr>
              <a:xfrm>
                <a:off x="502920" y="4229785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∵−1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×(−4)+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角的终边相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角是第二象限角．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9" name="QO_6_AN.13_9#b250a3651?vcp=1&amp;vop=1&amp;pid=853b8c1c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229785"/>
                <a:ext cx="10570464" cy="770255"/>
              </a:xfrm>
              <a:prstGeom prst="rect">
                <a:avLst/>
              </a:prstGeom>
              <a:blipFill>
                <a:blip r:embed="rId7"/>
                <a:stretch>
                  <a:fillRect l="-138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O_6_EX.14_1#b250a3651?vcp=1&amp;vop=1&amp;pid=853b8c1c6&amp;color=0,55,96&amp;vtp=1&amp;bbb=1&amp;hb=1"/>
              <p:cNvSpPr/>
              <p:nvPr/>
            </p:nvSpPr>
            <p:spPr>
              <a:xfrm>
                <a:off x="502920" y="5011470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，“-”体现的是顺时针旋转，“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”体现的是逆时针旋转；遇到较大的角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，要善于利用坐标轴上的角将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较大的角进行分解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，比如：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，则容易作出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角的终边位置.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10" name="QO_6_EX.14_1#b250a3651?vcp=1&amp;vop=1&amp;pid=853b8c1c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011470"/>
                <a:ext cx="10570464" cy="1189355"/>
              </a:xfrm>
              <a:prstGeom prst="rect">
                <a:avLst/>
              </a:prstGeom>
              <a:blipFill>
                <a:blip r:embed="rId8"/>
                <a:stretch>
                  <a:fillRect l="-1384" r="-69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19c54c9bd?vcp=1&amp;pid=853b8c1c6&amp;color=0,55,96&amp;vtp=1&amp;bt=1&amp;bbb=1&amp;hb=1"/>
              <p:cNvSpPr/>
              <p:nvPr/>
            </p:nvSpPr>
            <p:spPr>
              <a:xfrm>
                <a:off x="502920" y="2724835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【方法总结】象限角的判断方法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：根据图判定，在直角坐标系中作出角，角的终边落在第几象限，此角就是第几象限角.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：第一步，将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的形式；第二步,判断角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所在的象限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；第三步,根据角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的终边所在的象限即为角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的终边所在象限,确定角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是第几象限角.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19c54c9bd?vcp=1&amp;pid=853b8c1c6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4835"/>
                <a:ext cx="10570464" cy="1608455"/>
              </a:xfrm>
              <a:prstGeom prst="rect">
                <a:avLst/>
              </a:prstGeom>
              <a:blipFill>
                <a:blip r:embed="rId3"/>
                <a:stretch>
                  <a:fillRect l="-138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_1#9b7b28deb?vaa=1&amp;vcp=1&amp;vop=1&amp;pid=853b8c1c6&amp;color=0,55,96&amp;vtp=1&amp;bt=1&amp;bbb=1&amp;hb=1"/>
              <p:cNvSpPr/>
              <p:nvPr/>
            </p:nvSpPr>
            <p:spPr>
              <a:xfrm>
                <a:off x="502920" y="2122632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[北京东城区2024高一月考]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第一象限角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锐角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的关系是(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5_1#9b7b28deb?vaa=1&amp;vcp=1&amp;vop=1&amp;pid=853b8c1c6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22632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r="-144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9b7b28deb.bracket?vaa=1&amp;vcp=1&amp;vop=1&amp;pid=853b8c1c6&amp;color=0,55,96&amp;vpa=4&amp;vtp=1"/>
          <p:cNvSpPr/>
          <p:nvPr/>
        </p:nvSpPr>
        <p:spPr>
          <a:xfrm>
            <a:off x="2111375" y="261856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5_2#9b7b28deb.choices?vaa=1&amp;vcp=1&amp;vop=1&amp;pid=853b8c1c6&amp;color=0,55,96&amp;vtp=1&amp;bbb=1"/>
              <p:cNvSpPr/>
              <p:nvPr/>
            </p:nvSpPr>
            <p:spPr>
              <a:xfrm>
                <a:off x="502920" y="2941211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91841" algn="l"/>
                    <a:tab pos="5164582" algn="l"/>
                    <a:tab pos="79437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5_2#9b7b28deb.choices?vaa=1&amp;vcp=1&amp;vop=1&amp;pid=853b8c1c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1211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6_1#9b7b28deb?vaa=1&amp;vcp=1&amp;vop=1&amp;pid=853b8c1c6&amp;color=0,55,96&amp;vtp=1&amp;bbb=1"/>
              <p:cNvSpPr/>
              <p:nvPr/>
            </p:nvSpPr>
            <p:spPr>
              <a:xfrm>
                <a:off x="502920" y="3301828"/>
                <a:ext cx="10570464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第一象限角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}={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锐角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}={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}={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6_1#9b7b28deb?vaa=1&amp;vcp=1&amp;vop=1&amp;pid=853b8c1c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01828"/>
                <a:ext cx="10570464" cy="1611440"/>
              </a:xfrm>
              <a:prstGeom prst="rect">
                <a:avLst/>
              </a:prstGeom>
              <a:blipFill>
                <a:blip r:embed="rId5"/>
                <a:stretch>
                  <a:fillRect l="-138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8b7580945?vaa=1&amp;vcp=1&amp;vop=1&amp;pid=853b8c1c6&amp;color=0,55,96&amp;vtp=1&amp;bt=1&amp;bbb=1"/>
          <p:cNvSpPr/>
          <p:nvPr/>
        </p:nvSpPr>
        <p:spPr>
          <a:xfrm>
            <a:off x="502920" y="267413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1-2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钟表的分针在一个半小时内转了(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21_1#8b7580945.bracket?vaa=1&amp;vcp=1&amp;vop=1&amp;pid=853b8c1c6&amp;color=0,55,96&amp;vpa=5&amp;vtp=1"/>
          <p:cNvSpPr/>
          <p:nvPr/>
        </p:nvSpPr>
        <p:spPr>
          <a:xfrm>
            <a:off x="4285933" y="275591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9_2#8b7580945.choices?vaa=1&amp;vcp=1&amp;vop=1&amp;pid=853b8c1c6&amp;color=0,55,96&amp;vtp=1&amp;bbb=1"/>
              <p:cNvSpPr/>
              <p:nvPr/>
            </p:nvSpPr>
            <p:spPr>
              <a:xfrm>
                <a:off x="502920" y="3086689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26741" algn="l"/>
                    <a:tab pos="5393182" algn="l"/>
                    <a:tab pos="79945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9_2#8b7580945.choices?vaa=1&amp;vcp=1&amp;vop=1&amp;pid=853b8c1c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86689"/>
                <a:ext cx="10570464" cy="35560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0_1#8b7580945?vaa=1&amp;vcp=1&amp;vop=1&amp;pid=853b8c1c6&amp;color=0,55,96&amp;vtp=1&amp;bbb=1&amp;hb=1"/>
              <p:cNvSpPr/>
              <p:nvPr/>
            </p:nvSpPr>
            <p:spPr>
              <a:xfrm>
                <a:off x="502920" y="3447306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分针每小时顺时针旋转一圈,即旋转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，所以根据任意角的定义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,一个半小时旋转了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0_1#8b7580945?vaa=1&amp;vcp=1&amp;vop=1&amp;pid=853b8c1c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47306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3_1#6c088540b?vaa=1&amp;vcp=1&amp;vop=1&amp;pid=853b8c1c6&amp;color=0,55,96&amp;vtp=1&amp;bt=1&amp;bbb=1"/>
          <p:cNvSpPr/>
          <p:nvPr/>
        </p:nvSpPr>
        <p:spPr>
          <a:xfrm>
            <a:off x="502920" y="2354534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1-3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多选）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下列四个结论中正确的是(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25_1#6c088540b.bracket?vaa=1&amp;vcp=1&amp;vop=1&amp;pid=853b8c1c6&amp;color=0,55,96&amp;vpa=6&amp;vtp=1&amp;bbb=1"/>
          <p:cNvSpPr/>
          <p:nvPr/>
        </p:nvSpPr>
        <p:spPr>
          <a:xfrm>
            <a:off x="4514533" y="2436322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3_2#6c088540b.choices?vaa=1&amp;vcp=1&amp;vop=1&amp;pid=853b8c1c6&amp;color=0,55,96&amp;vtp=1&amp;bbb=1"/>
              <p:cNvSpPr/>
              <p:nvPr/>
            </p:nvSpPr>
            <p:spPr>
              <a:xfrm>
                <a:off x="502920" y="2725121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角是第四象限角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角是第三象限角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475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角是第二象限角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角是第二象限角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23_2#6c088540b.choices?vaa=1&amp;vcp=1&amp;vop=1&amp;pid=853b8c1c6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5121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4_1#6c088540b?vaa=1&amp;vcp=1&amp;vop=1&amp;pid=853b8c1c6&amp;color=0,55,96&amp;vtp=1&amp;bbb=1&amp;hb=1"/>
              <p:cNvSpPr/>
              <p:nvPr/>
            </p:nvSpPr>
            <p:spPr>
              <a:xfrm>
                <a:off x="502920" y="3506805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A,B显然正确；C正确，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475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角的终边相同，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角是第二象限角，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475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二象限角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；D错误，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角的终边相同，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角是第一象限角，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角是第一象限角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4_1#6c088540b?vaa=1&amp;vcp=1&amp;vop=1&amp;pid=853b8c1c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06805"/>
                <a:ext cx="10570464" cy="1192340"/>
              </a:xfrm>
              <a:prstGeom prst="rect">
                <a:avLst/>
              </a:prstGeom>
              <a:blipFill>
                <a:blip r:embed="rId4"/>
                <a:stretch>
                  <a:fillRect l="-1384" r="-1326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7_1#a55cdbcb0?vaa=1&amp;vcp=1&amp;vop=1&amp;pid=853b8c1c6&amp;color=0,55,96&amp;vtp=1&amp;bt=1&amp;bbb=1"/>
              <p:cNvSpPr/>
              <p:nvPr/>
            </p:nvSpPr>
            <p:spPr>
              <a:xfrm>
                <a:off x="502920" y="277617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的终边落在(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27_1#a55cdbcb0?vaa=1&amp;vcp=1&amp;vop=1&amp;pid=853b8c1c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7617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9_1#a55cdbcb0.bracket?vaa=1&amp;vcp=1&amp;vop=1&amp;pid=853b8c1c6&amp;color=0,55,96&amp;vpa=7&amp;vtp=1"/>
          <p:cNvSpPr/>
          <p:nvPr/>
        </p:nvSpPr>
        <p:spPr>
          <a:xfrm>
            <a:off x="5171250" y="28579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27_2#a55cdbcb0.choices?vaa=1&amp;vcp=1&amp;vop=1&amp;pid=853b8c1c6&amp;color=0,55,96&amp;vtp=1&amp;bbb=1"/>
          <p:cNvSpPr/>
          <p:nvPr/>
        </p:nvSpPr>
        <p:spPr>
          <a:xfrm>
            <a:off x="502920" y="314676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480691" algn="l"/>
                <a:tab pos="5393182" algn="l"/>
                <a:tab pos="78484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第四象限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、二象限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第二、四象限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8_1#a55cdbcb0?vaa=1&amp;vcp=1&amp;vop=1&amp;pid=853b8c1c6&amp;color=0,55,96&amp;vtp=1&amp;bbb=1&amp;hb=1"/>
              <p:cNvSpPr/>
              <p:nvPr/>
            </p:nvSpPr>
            <p:spPr>
              <a:xfrm>
                <a:off x="502920" y="3511250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，终边在第四象限；令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，终边在第二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象限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8_1#a55cdbcb0?vaa=1&amp;vcp=1&amp;vop=1&amp;pid=853b8c1c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11250"/>
                <a:ext cx="10570464" cy="773240"/>
              </a:xfrm>
              <a:prstGeom prst="rect">
                <a:avLst/>
              </a:prstGeom>
              <a:blipFill>
                <a:blip r:embed="rId4"/>
                <a:stretch>
                  <a:fillRect l="-1384" r="-40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70889e31.fixed?vcp=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20824"/>
            <a:ext cx="2843784" cy="1344168"/>
          </a:xfrm>
          <a:prstGeom prst="rect">
            <a:avLst/>
          </a:prstGeom>
        </p:spPr>
      </p:pic>
      <p:sp>
        <p:nvSpPr>
          <p:cNvPr id="3" name="C_1_BD#770889e31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770889e31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101a6ca0?vcp=1&amp;pid=e3c4c3d98&amp;color=97,97,244&amp;vtp=1&amp;bt=1&amp;bbb=1"/>
          <p:cNvSpPr/>
          <p:nvPr/>
        </p:nvSpPr>
        <p:spPr>
          <a:xfrm>
            <a:off x="502920" y="792000"/>
            <a:ext cx="10570464" cy="3958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终边相同的角的应用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1_1#7ab3c9157?vcp=1&amp;vop=1&amp;pid=9101a6ca0&amp;color=0,55,96&amp;vtp=1&amp;bbb=1"/>
              <p:cNvSpPr/>
              <p:nvPr/>
            </p:nvSpPr>
            <p:spPr>
              <a:xfrm>
                <a:off x="502920" y="1236523"/>
                <a:ext cx="10570464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31_1#7ab3c9157?vcp=1&amp;vop=1&amp;pid=9101a6c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6523"/>
                <a:ext cx="10570464" cy="351155"/>
              </a:xfrm>
              <a:prstGeom prst="rect">
                <a:avLst/>
              </a:prstGeom>
              <a:blipFill>
                <a:blip r:embed="rId3"/>
                <a:stretch>
                  <a:fillRect t="-1754" b="-40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32_1#3acd4712f?vcp=1&amp;vop=1&amp;pid=7ab3c9157&amp;color=0,55,96&amp;vtp=1&amp;bbb=1"/>
              <p:cNvSpPr/>
              <p:nvPr/>
            </p:nvSpPr>
            <p:spPr>
              <a:xfrm>
                <a:off x="502920" y="1633119"/>
                <a:ext cx="10570464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的形式，并指出它是第几象限角；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32_1#3acd4712f?vcp=1&amp;vop=1&amp;pid=7ab3c915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33119"/>
                <a:ext cx="10570464" cy="351155"/>
              </a:xfrm>
              <a:prstGeom prst="rect">
                <a:avLst/>
              </a:prstGeom>
              <a:blipFill>
                <a:blip r:embed="rId4"/>
                <a:stretch>
                  <a:fillRect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33_1#3acd4712f?vcp=1&amp;vop=1&amp;pid=7ab3c9157&amp;color=0,55,96&amp;vtp=1&amp;bbb=1"/>
              <p:cNvSpPr/>
              <p:nvPr/>
            </p:nvSpPr>
            <p:spPr>
              <a:xfrm>
                <a:off x="502920" y="1992402"/>
                <a:ext cx="10570464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≤−5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+(−6)×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，它是第二象限角．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33_1#3acd4712f?vcp=1&amp;vop=1&amp;pid=7ab3c915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92402"/>
                <a:ext cx="10570464" cy="1570355"/>
              </a:xfrm>
              <a:prstGeom prst="rect">
                <a:avLst/>
              </a:prstGeom>
              <a:blipFill>
                <a:blip r:embed="rId5"/>
                <a:stretch>
                  <a:fillRect l="-1384" b="-8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34_1#91be9c212?vcp=1&amp;vop=1&amp;pid=7ab3c9157&amp;color=0,55,96&amp;vtp=1&amp;bbb=1"/>
              <p:cNvSpPr/>
              <p:nvPr/>
            </p:nvSpPr>
            <p:spPr>
              <a:xfrm>
                <a:off x="502920" y="3605746"/>
                <a:ext cx="10570464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的终边相同，且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34_1#91be9c212?vcp=1&amp;vop=1&amp;pid=7ab3c915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05746"/>
                <a:ext cx="10570464" cy="351155"/>
              </a:xfrm>
              <a:prstGeom prst="rect">
                <a:avLst/>
              </a:prstGeom>
              <a:blipFill>
                <a:blip r:embed="rId6"/>
                <a:stretch>
                  <a:fillRect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35_1#91be9c212?vcp=1&amp;vop=1&amp;pid=7ab3c9157&amp;color=0,55,96&amp;vtp=1&amp;bbb=1&amp;hb=1"/>
              <p:cNvSpPr/>
              <p:nvPr/>
            </p:nvSpPr>
            <p:spPr>
              <a:xfrm>
                <a:off x="502920" y="3965028"/>
                <a:ext cx="10570464" cy="1976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由（1）及题意，令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589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229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589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7_AN.35_1#91be9c212?vcp=1&amp;vop=1&amp;pid=7ab3c915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65028"/>
                <a:ext cx="10570464" cy="1976755"/>
              </a:xfrm>
              <a:prstGeom prst="rect">
                <a:avLst/>
              </a:prstGeom>
              <a:blipFill>
                <a:blip r:embed="rId7"/>
                <a:stretch>
                  <a:fillRect l="-1384" b="-7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6e8df10a8?vcp=1&amp;pid=9101a6ca0&amp;color=0,55,96&amp;vtp=1&amp;bt=1&amp;bbb=1&amp;hb=1"/>
              <p:cNvSpPr/>
              <p:nvPr/>
            </p:nvSpPr>
            <p:spPr>
              <a:xfrm>
                <a:off x="502920" y="3147427"/>
                <a:ext cx="10570464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求符合某种条件且与已知角终边相同的角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，其方法是先求出与已知角终边相同的角的一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般形式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，再依条件构建不等式求出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的值（或对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赋值），从而求出满足条件的角．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6e8df10a8?vcp=1&amp;pid=9101a6ca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47427"/>
                <a:ext cx="10570464" cy="773430"/>
              </a:xfrm>
              <a:prstGeom prst="rect">
                <a:avLst/>
              </a:prstGeom>
              <a:blipFill>
                <a:blip r:embed="rId3"/>
                <a:stretch>
                  <a:fillRect l="-1384" r="-98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6_1#79be01f57?vaa=1&amp;vcp=1&amp;vop=1&amp;pid=9101a6ca0&amp;color=0,55,96&amp;mp=1&amp;vtp=1&amp;bt=1&amp;bbb=1"/>
          <p:cNvSpPr/>
          <p:nvPr/>
        </p:nvSpPr>
        <p:spPr>
          <a:xfrm>
            <a:off x="502920" y="2328087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2-1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下面各组角中，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终边相同的是(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sp>
        <p:nvSpPr>
          <p:cNvPr id="3" name="QC_6_AN.38_1#79be01f57.bracket?vaa=1&amp;vcp=1&amp;vop=1&amp;pid=9101a6ca0&amp;color=0,55,96&amp;mp=1&amp;vpa=8&amp;vtp=1"/>
          <p:cNvSpPr/>
          <p:nvPr/>
        </p:nvSpPr>
        <p:spPr>
          <a:xfrm>
            <a:off x="4057333" y="240987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6_2#79be01f57.choices?vaa=1&amp;vcp=1&amp;vop=1&amp;pid=9101a6ca0&amp;color=0,55,96&amp;vtp=1&amp;bbb=1"/>
              <p:cNvSpPr/>
              <p:nvPr/>
            </p:nvSpPr>
            <p:spPr>
              <a:xfrm>
                <a:off x="502920" y="2740646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41016" algn="l"/>
                    <a:tab pos="5221732" algn="l"/>
                    <a:tab pos="79024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6_2#79be01f57.choices?vaa=1&amp;vcp=1&amp;vop=1&amp;pid=9101a6c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40646"/>
                <a:ext cx="10570464" cy="355600"/>
              </a:xfrm>
              <a:prstGeom prst="rect">
                <a:avLst/>
              </a:prstGeom>
              <a:blipFill>
                <a:blip r:embed="rId3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7_1#79be01f57?vaa=1&amp;vcp=1&amp;vop=1&amp;pid=9101a6ca0&amp;color=0,55,96&amp;vtp=1&amp;bbb=1"/>
              <p:cNvSpPr/>
              <p:nvPr/>
            </p:nvSpPr>
            <p:spPr>
              <a:xfrm>
                <a:off x="502920" y="3101263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角终边不同，A错误.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角终边相同，B正确.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角终边不同，C错误.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角终边不同，D错误.故选B.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7_1#79be01f57?vaa=1&amp;vcp=1&amp;vop=1&amp;pid=9101a6c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01263"/>
                <a:ext cx="10570464" cy="1608455"/>
              </a:xfrm>
              <a:prstGeom prst="rect">
                <a:avLst/>
              </a:prstGeom>
              <a:blipFill>
                <a:blip r:embed="rId4"/>
                <a:stretch>
                  <a:fillRect l="-138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0_1#7e42cf8d7?vaa=1&amp;vcp=1&amp;vop=1&amp;pid=9101a6ca0&amp;color=0,55,96&amp;vtp=1&amp;bt=1&amp;bbb=1"/>
              <p:cNvSpPr/>
              <p:nvPr/>
            </p:nvSpPr>
            <p:spPr>
              <a:xfrm>
                <a:off x="502920" y="2746521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角终边相同的角的集合是(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40_1#7e42cf8d7?vaa=1&amp;vcp=1&amp;vop=1&amp;pid=9101a6ca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46521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2_1#7e42cf8d7.bracket?vaa=1&amp;vcp=1&amp;vop=1&amp;pid=9101a6ca0&amp;color=0,55,96&amp;vpa=9&amp;vtp=1"/>
          <p:cNvSpPr/>
          <p:nvPr/>
        </p:nvSpPr>
        <p:spPr>
          <a:xfrm>
            <a:off x="4452557" y="282830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0_2#7e42cf8d7.choices?vaa=1&amp;vcp=1&amp;vop=1&amp;pid=9101a6ca0&amp;color=0,55,96&amp;vtp=1&amp;bbb=1"/>
              <p:cNvSpPr/>
              <p:nvPr/>
            </p:nvSpPr>
            <p:spPr>
              <a:xfrm>
                <a:off x="502920" y="3117106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40_2#7e42cf8d7.choices?vaa=1&amp;vcp=1&amp;vop=1&amp;pid=9101a6c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17106"/>
                <a:ext cx="10570464" cy="770255"/>
              </a:xfrm>
              <a:prstGeom prst="rect">
                <a:avLst/>
              </a:prstGeom>
              <a:blipFill>
                <a:blip r:embed="rId4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1_1#7e42cf8d7?vaa=1&amp;vcp=1&amp;vop=1&amp;pid=9101a6ca0&amp;color=0,55,96&amp;vtp=1&amp;bbb=1"/>
              <p:cNvSpPr/>
              <p:nvPr/>
            </p:nvSpPr>
            <p:spPr>
              <a:xfrm>
                <a:off x="502920" y="394076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解析】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，所以与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角终边相同的角的集合是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spc="-5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pc="-5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}.故选B.</a:t>
                </a:r>
                <a:endParaRPr lang="en-US" altLang="zh-CN" sz="1800" spc="-5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41_1#7e42cf8d7?vaa=1&amp;vcp=1&amp;vop=1&amp;pid=9101a6c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40764"/>
                <a:ext cx="10570464" cy="360680"/>
              </a:xfrm>
              <a:prstGeom prst="rect">
                <a:avLst/>
              </a:prstGeom>
              <a:blipFill>
                <a:blip r:embed="rId5"/>
                <a:stretch>
                  <a:fillRect l="-1384" r="-865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4_1#b52f1c8c3?vcp=1&amp;vop=1&amp;pid=9101a6ca0&amp;color=0,55,96&amp;vtp=1&amp;bt=1&amp;bbb=1"/>
              <p:cNvSpPr/>
              <p:nvPr/>
            </p:nvSpPr>
            <p:spPr>
              <a:xfrm>
                <a:off x="502920" y="231843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1" i="0" spc="-10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-3</a:t>
                </a:r>
                <a:r>
                  <a:rPr lang="en-US" altLang="zh-CN" sz="1800" b="1" i="0" spc="-10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[江西宜春2024高一月考]</a:t>
                </a:r>
                <a:r>
                  <a:rPr lang="en-US" altLang="zh-CN" sz="1800" b="0" i="0" spc="-10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求与</a:t>
                </a:r>
                <a14:m>
                  <m:oMath xmlns:m="http://schemas.openxmlformats.org/officeDocument/2006/math">
                    <m:r>
                      <a:rPr lang="en-US" altLang="zh-CN" sz="1800" b="0" i="0" spc="-10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 spc="-10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spc="-10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10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900</m:t>
                        </m:r>
                      </m:e>
                      <m:sup>
                        <m:r>
                          <a:rPr lang="en-US" altLang="zh-CN" sz="1800" b="0" i="0" spc="-10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角终边相同的最小正角和最大负角，并指出</a:t>
                </a:r>
                <a14:m>
                  <m:oMath xmlns:m="http://schemas.openxmlformats.org/officeDocument/2006/math">
                    <m:r>
                      <a:rPr lang="en-US" altLang="zh-CN" sz="1800" b="0" i="0" spc="-10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 spc="-10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spc="-10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10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900</m:t>
                        </m:r>
                      </m:e>
                      <m:sup>
                        <m:r>
                          <a:rPr lang="en-US" altLang="zh-CN" sz="1800" b="0" i="0" spc="-10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角是第几象限角.</a:t>
                </a:r>
                <a:endParaRPr lang="en-US" altLang="zh-CN" sz="1800" spc="-100" dirty="0"/>
              </a:p>
            </p:txBody>
          </p:sp>
        </mc:Choice>
        <mc:Fallback xmlns="">
          <p:sp>
            <p:nvSpPr>
              <p:cNvPr id="2" name="QO_6_BD.44_1#b52f1c8c3?vcp=1&amp;vop=1&amp;pid=9101a6ca0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1843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5_1#b52f1c8c3?vcp=1&amp;vop=1&amp;pid=9101a6ca0&amp;color=0,55,96&amp;vtp=1&amp;bbb=1"/>
              <p:cNvSpPr/>
              <p:nvPr/>
            </p:nvSpPr>
            <p:spPr>
              <a:xfrm>
                <a:off x="502920" y="2690545"/>
                <a:ext cx="10570464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角是第四象限角，与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角终边相同的角可以表示为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角终边相同的最小正角为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，最大负角为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45_1#b52f1c8c3?vcp=1&amp;vop=1&amp;pid=9101a6ca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90545"/>
                <a:ext cx="10570464" cy="2027555"/>
              </a:xfrm>
              <a:prstGeom prst="rect">
                <a:avLst/>
              </a:prstGeom>
              <a:blipFill>
                <a:blip r:embed="rId4"/>
                <a:stretch>
                  <a:fillRect l="-1384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75844b77?vcp=1&amp;pid=e3c4c3d98&amp;color=97,97,244&amp;vtp=1&amp;bt=1&amp;bbb=1"/>
          <p:cNvSpPr/>
          <p:nvPr/>
        </p:nvSpPr>
        <p:spPr>
          <a:xfrm>
            <a:off x="502920" y="792000"/>
            <a:ext cx="10570464" cy="39814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终边在过原点的直线上的角的求解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46_1#9a8c17864?vcp=1&amp;vop=1&amp;pid=575844b77&amp;color=0,55,96&amp;vtp=1&amp;bbb=1"/>
              <p:cNvSpPr/>
              <p:nvPr/>
            </p:nvSpPr>
            <p:spPr>
              <a:xfrm>
                <a:off x="502920" y="1230515"/>
                <a:ext cx="10570464" cy="382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写出终边在直线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46_1#9a8c17864?vcp=1&amp;vop=1&amp;pid=575844b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0515"/>
                <a:ext cx="10570464" cy="382334"/>
              </a:xfrm>
              <a:prstGeom prst="rect">
                <a:avLst/>
              </a:prstGeom>
              <a:blipFill>
                <a:blip r:embed="rId3"/>
                <a:stretch>
                  <a:fillRect b="-349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47_1#9a8c17864?vcp=1&amp;vop=1&amp;pid=575844b77&amp;color=0,55,96&amp;vtp=1&amp;bbb=1&amp;hb=1"/>
              <p:cNvSpPr/>
              <p:nvPr/>
            </p:nvSpPr>
            <p:spPr>
              <a:xfrm>
                <a:off x="502920" y="1624991"/>
                <a:ext cx="10570464" cy="1976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上角的集合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};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上角的集合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于是终边在直线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}∪{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}={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}∪{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}={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47_1#9a8c17864?vcp=1&amp;vop=1&amp;pid=575844b7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24991"/>
                <a:ext cx="10570464" cy="1976755"/>
              </a:xfrm>
              <a:prstGeom prst="rect">
                <a:avLst/>
              </a:prstGeom>
              <a:blipFill>
                <a:blip r:embed="rId4"/>
                <a:stretch>
                  <a:fillRect l="-1384" b="-70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47_2#9a8c17864?vcp=1&amp;vop=1&amp;pid=575844b77&amp;color=0,55,96&amp;vtp=1&amp;bbb=1"/>
              <p:cNvSpPr/>
              <p:nvPr/>
            </p:nvSpPr>
            <p:spPr>
              <a:xfrm>
                <a:off x="502920" y="3611905"/>
                <a:ext cx="10570464" cy="382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方法二：如图，由图可知，将与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轴重合的直线绕坐标原点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逆时针旋转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47_2#9a8c17864?vcp=1&amp;vop=1&amp;pid=575844b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11905"/>
                <a:ext cx="10570464" cy="382334"/>
              </a:xfrm>
              <a:prstGeom prst="rect">
                <a:avLst/>
              </a:prstGeom>
              <a:blipFill>
                <a:blip r:embed="rId5"/>
                <a:stretch>
                  <a:fillRect b="-370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O_6_AN.47_3#9a8c17864?vcp=1&amp;vop=1&amp;pid=575844b77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5504" y="4125493"/>
            <a:ext cx="123444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47_4#9a8c17864?vcp=1&amp;vop=1&amp;pid=575844b77&amp;color=0,55,96&amp;vtp=1&amp;bbb=1"/>
              <p:cNvSpPr/>
              <p:nvPr/>
            </p:nvSpPr>
            <p:spPr>
              <a:xfrm>
                <a:off x="502920" y="5357393"/>
                <a:ext cx="10570464" cy="779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6_AN.47_4#9a8c17864?vcp=1&amp;vop=1&amp;pid=575844b7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357393"/>
                <a:ext cx="10570464" cy="779209"/>
              </a:xfrm>
              <a:prstGeom prst="rect">
                <a:avLst/>
              </a:prstGeom>
              <a:blipFill>
                <a:blip r:embed="rId7"/>
                <a:stretch>
                  <a:fillRect b="-171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fdc02ac4b?vcp=1&amp;pid=575844b77&amp;color=0,55,96&amp;vtp=1&amp;bt=1&amp;bbb=1&amp;hb=1"/>
              <p:cNvSpPr/>
              <p:nvPr/>
            </p:nvSpPr>
            <p:spPr>
              <a:xfrm>
                <a:off x="502920" y="2525445"/>
                <a:ext cx="10570464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（1）注意角的终边在直线上与射线上的区别与联系.若角的终边在直线上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，先求出终边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在直线上的最小正角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，则终边在直线上的角的集合为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}；若角的终边在射线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，先求出终边在射线上的最小正角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，则终边在射线上的角的集合为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2）写出终边落在某条过原点的直线上的角的集合有两种方法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：一是分别写出每条终边所代表的角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的集合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，再取并集；二是在其中一条终边上找出一个角，然后再加上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的整数倍.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fdc02ac4b?vcp=1&amp;pid=575844b77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25445"/>
                <a:ext cx="10570464" cy="2027555"/>
              </a:xfrm>
              <a:prstGeom prst="rect">
                <a:avLst/>
              </a:prstGeom>
              <a:blipFill>
                <a:blip r:embed="rId3"/>
                <a:stretch>
                  <a:fillRect l="-1384" r="-80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8_1#d853b373a?vcp=1&amp;vop=1&amp;pid=a6c2a54b8&amp;color=0,55,96&amp;mp=1&amp;vtp=1&amp;bt=1&amp;bbb=1"/>
              <p:cNvSpPr/>
              <p:nvPr/>
            </p:nvSpPr>
            <p:spPr>
              <a:xfrm>
                <a:off x="502920" y="139895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（1）写出终边在直线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8_1#d853b373a?vcp=1&amp;vop=1&amp;pid=a6c2a54b8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9895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9_1#d853b373a?vcp=1&amp;vop=1&amp;pid=a6c2a54b8&amp;color=0,55,96&amp;vtp=1&amp;bbb=1"/>
              <p:cNvSpPr/>
              <p:nvPr/>
            </p:nvSpPr>
            <p:spPr>
              <a:xfrm>
                <a:off x="502920" y="181303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如图，将与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轴重合的直线绕坐标原点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逆时针旋转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9_1#d853b373a?vcp=1&amp;vop=1&amp;pid=a6c2a54b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13038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7_AN.49_2#d853b373a?vcp=1&amp;vop=1&amp;pid=a6c2a54b8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4920" y="2313355"/>
            <a:ext cx="1435608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49_3#d853b373a?vcp=1&amp;vop=1&amp;pid=a6c2a54b8&amp;color=0,55,96&amp;vtp=1&amp;bbb=1&amp;hb=1"/>
              <p:cNvSpPr/>
              <p:nvPr/>
            </p:nvSpPr>
            <p:spPr>
              <a:xfrm>
                <a:off x="502920" y="3684955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O_7_AN.49_3#d853b373a?vcp=1&amp;vop=1&amp;pid=a6c2a54b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84955"/>
                <a:ext cx="10570464" cy="770255"/>
              </a:xfrm>
              <a:prstGeom prst="rect">
                <a:avLst/>
              </a:prstGeom>
              <a:blipFill>
                <a:blip r:embed="rId6"/>
                <a:stretch>
                  <a:fillRect l="-109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50_1#a0f2e6edb?vcp=1&amp;vop=1&amp;pid=a6c2a54b8&amp;color=0,55,96&amp;vtp=1&amp;bbb=1"/>
              <p:cNvSpPr/>
              <p:nvPr/>
            </p:nvSpPr>
            <p:spPr>
              <a:xfrm>
                <a:off x="502920" y="4508613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（2）写出终边在射线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50_1#a0f2e6edb?vcp=1&amp;vop=1&amp;pid=a6c2a54b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508613"/>
                <a:ext cx="10570464" cy="363665"/>
              </a:xfrm>
              <a:prstGeom prst="rect">
                <a:avLst/>
              </a:prstGeom>
              <a:blipFill>
                <a:blip r:embed="rId7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51_1#a0f2e6edb?vcp=1&amp;vop=1&amp;pid=a6c2a54b8&amp;color=0,55,96&amp;vtp=1&amp;bbb=1&amp;hb=1"/>
              <p:cNvSpPr/>
              <p:nvPr/>
            </p:nvSpPr>
            <p:spPr>
              <a:xfrm>
                <a:off x="502920" y="4881930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7_AN.51_1#a0f2e6edb?vcp=1&amp;vop=1&amp;pid=a6c2a54b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881930"/>
                <a:ext cx="10570464" cy="770255"/>
              </a:xfrm>
              <a:prstGeom prst="rect">
                <a:avLst/>
              </a:prstGeom>
              <a:blipFill>
                <a:blip r:embed="rId8"/>
                <a:stretch>
                  <a:fillRect l="-1384" r="-51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af9375d4?vcp=1&amp;pid=e3c4c3d98&amp;color=97,97,244&amp;vtp=1&amp;bt=1&amp;bbb=1"/>
          <p:cNvSpPr/>
          <p:nvPr/>
        </p:nvSpPr>
        <p:spPr>
          <a:xfrm>
            <a:off x="502920" y="792000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区域角的表示</a:t>
            </a:r>
            <a:endParaRPr lang="en-US" altLang="zh-CN" sz="2000" dirty="0"/>
          </a:p>
        </p:txBody>
      </p:sp>
      <p:sp>
        <p:nvSpPr>
          <p:cNvPr id="3" name="QO_6_BD.52_1#384481ff7?vcp=1&amp;vop=1&amp;pid=aaf9375d4&amp;color=0,55,96&amp;vtp=1&amp;bbb=1"/>
          <p:cNvSpPr/>
          <p:nvPr/>
        </p:nvSpPr>
        <p:spPr>
          <a:xfrm>
            <a:off x="502920" y="123056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如图①②所示，分别写出终边落在阴影部分（不含边界）的角的集合.</a:t>
            </a:r>
            <a:endParaRPr lang="en-US" altLang="zh-CN" sz="1800" dirty="0"/>
          </a:p>
        </p:txBody>
      </p:sp>
      <p:pic>
        <p:nvPicPr>
          <p:cNvPr id="4" name="QO_6_BD.52_3#384481ff7?iti=6&amp;htil=1&amp;vcp=1&amp;vop=1&amp;pid=aaf9375d4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3160" y="1726212"/>
            <a:ext cx="1444752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6_BD.52_4#384481ff7?iti=7&amp;htil=1&amp;vcp=1&amp;vop=1&amp;pid=aaf9375d4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7808" y="1726212"/>
            <a:ext cx="1636776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6_BD.52_5#384481ff7?iti=6&amp;htil=1&amp;vcp=1&amp;vop=1&amp;pid=aaf9375d4&amp;color=0,55,96&amp;vtp=1&amp;bbb=1"/>
          <p:cNvSpPr/>
          <p:nvPr/>
        </p:nvSpPr>
        <p:spPr>
          <a:xfrm>
            <a:off x="2890742" y="3060220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7" name="QO_6_BD.52_6#384481ff7?iti=7&amp;htil=1&amp;vcp=1&amp;vop=1&amp;pid=aaf9375d4&amp;color=0,55,96&amp;vtp=1&amp;bbb=1"/>
          <p:cNvSpPr/>
          <p:nvPr/>
        </p:nvSpPr>
        <p:spPr>
          <a:xfrm>
            <a:off x="8171402" y="3060220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6_AN.53_1#384481ff7?vcp=1&amp;vop=1&amp;pid=aaf9375d4&amp;color=0,55,96&amp;vtp=1&amp;bbb=1&amp;hb=1"/>
              <p:cNvSpPr/>
              <p:nvPr/>
            </p:nvSpPr>
            <p:spPr>
              <a:xfrm>
                <a:off x="502920" y="3428012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对于图①，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角的终边相同，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②，阴影部分可以看作是直线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绕坐标原点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逆时针旋转到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轴上所构成的区域.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，终边在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轴上的角的集合为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所求的角的集合为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QO_6_AN.53_1#384481ff7?vcp=1&amp;vop=1&amp;pid=aaf9375d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28012"/>
                <a:ext cx="10570464" cy="2446655"/>
              </a:xfrm>
              <a:prstGeom prst="rect">
                <a:avLst/>
              </a:prstGeom>
              <a:blipFill>
                <a:blip r:embed="rId5"/>
                <a:stretch>
                  <a:fillRect l="-1384" r="-346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054218392?vcp=1&amp;pid=aaf9375d4&amp;color=0,55,96&amp;vtp=1&amp;bt=1&amp;bbb=1&amp;hb=1"/>
              <p:cNvSpPr/>
              <p:nvPr/>
            </p:nvSpPr>
            <p:spPr>
              <a:xfrm>
                <a:off x="502920" y="2941782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（1）若角的终边落在一个扇形区域内，写区域角时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，首先依逆时针方向由小到大写出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一个区间角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，再在它的两端分别加上“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”，右端末尾注明“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”即可；（2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）若角的终边落在两个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对称的扇形区域内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，写区域角时，可以先写出终边落在每条直线上的角的集合，进而得到区域角的范围.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054218392?vcp=1&amp;pid=aaf9375d4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1782"/>
                <a:ext cx="10570464" cy="1192340"/>
              </a:xfrm>
              <a:prstGeom prst="rect">
                <a:avLst/>
              </a:prstGeom>
              <a:blipFill>
                <a:blip r:embed="rId3"/>
                <a:stretch>
                  <a:fillRect l="-138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6b777fa09.fixed?vcp=1&amp;pid=770889e31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6b777fa09.fixed?vcp=1&amp;pid=770889e31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7.1</a:t>
            </a:r>
            <a:endParaRPr lang="en-US" altLang="zh-CN" sz="5400" dirty="0"/>
          </a:p>
        </p:txBody>
      </p:sp>
      <p:sp>
        <p:nvSpPr>
          <p:cNvPr id="4" name="C_2_BD#6b777fa09.fixed?vcp=1&amp;pid=770889e31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任意角的概念与弧度制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4_1#f4e400b12?vaa=1&amp;vcp=1&amp;vop=1&amp;pid=aaf9375d4&amp;color=0,55,96&amp;mp=1&amp;vtp=1&amp;bt=1&amp;bbb=1"/>
              <p:cNvSpPr/>
              <p:nvPr/>
            </p:nvSpPr>
            <p:spPr>
              <a:xfrm>
                <a:off x="502920" y="196083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的终边落在阴影处的区域是(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54_1#f4e400b12?vaa=1&amp;vcp=1&amp;vop=1&amp;pid=aaf9375d4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6083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6_1#f4e400b12.bracket?vaa=1&amp;vcp=1&amp;vop=1&amp;pid=aaf9375d4&amp;color=0,55,96&amp;mp=1&amp;vpa=10&amp;vtp=1"/>
          <p:cNvSpPr/>
          <p:nvPr/>
        </p:nvSpPr>
        <p:spPr>
          <a:xfrm>
            <a:off x="10277983" y="204262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54_2#f4e400b12.choices?vaa=1&amp;vcp=1&amp;vop=1&amp;pid=aaf9375d4&amp;color=0,55,96&amp;vtp=1&amp;bbb=1"/>
          <p:cNvSpPr/>
          <p:nvPr/>
        </p:nvSpPr>
        <p:spPr>
          <a:xfrm>
            <a:off x="502920" y="2462231"/>
            <a:ext cx="10570464" cy="14540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3000"/>
              </a:lnSpc>
              <a:tabLst>
                <a:tab pos="2734691" algn="l"/>
                <a:tab pos="5393182" algn="l"/>
                <a:tab pos="81024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7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0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0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6_BD.54_2#f4e400b12.choice_image?vaa=1&amp;vcp=1&amp;vop=1&amp;pid=aaf9375d4&amp;color=0,55,96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5504" y="2567705"/>
            <a:ext cx="2139696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54_2#f4e400b12.choice_image?vaa=1&amp;vcp=1&amp;vop=1&amp;pid=aaf9375d4&amp;color=0,55,96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7462" y="2512840"/>
            <a:ext cx="2103120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54_2#f4e400b12.choice_image?vaa=1&amp;vcp=1&amp;vop=1&amp;pid=aaf9375d4&amp;color=0,55,96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5003" y="2531128"/>
            <a:ext cx="2121408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54_2#f4e400b12.choice_image?vaa=1&amp;vcp=1&amp;vop=1&amp;pid=aaf9375d4&amp;color=0,55,96&amp;tib=255,255,255&amp;iip=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7817" y="2454167"/>
            <a:ext cx="210312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6_AS.55_1#f4e400b12?vaa=1&amp;vcp=1&amp;vop=1&amp;pid=aaf9375d4&amp;color=0,55,96&amp;vtp=1&amp;bbb=1&amp;hb=1"/>
              <p:cNvSpPr/>
              <p:nvPr/>
            </p:nvSpPr>
            <p:spPr>
              <a:xfrm>
                <a:off x="502920" y="3917967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的终边落在第一象限的角平分线上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的终边落在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，按照逆时针旋转的方向确定范围可得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集合表示的区域如选项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B所示.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9" name="QC_6_AS.55_1#f4e400b12?vaa=1&amp;vcp=1&amp;vop=1&amp;pid=aaf9375d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17967"/>
                <a:ext cx="10570464" cy="1192340"/>
              </a:xfrm>
              <a:prstGeom prst="rect">
                <a:avLst/>
              </a:prstGeom>
              <a:blipFill>
                <a:blip r:embed="rId8"/>
                <a:stretch>
                  <a:fillRect l="-138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8_1#930c29d91?vcp=1&amp;vop=1&amp;pid=aaf9375d4&amp;color=0,55,96&amp;vtp=1&amp;bt=1&amp;bbb=1"/>
          <p:cNvSpPr/>
          <p:nvPr/>
        </p:nvSpPr>
        <p:spPr>
          <a:xfrm>
            <a:off x="502920" y="1124635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4-2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如图①②所示，分别写出终边落在阴影部分（不含边界）的角的集合.</a:t>
            </a:r>
            <a:endParaRPr lang="en-US" altLang="zh-CN" sz="1800" dirty="0"/>
          </a:p>
        </p:txBody>
      </p:sp>
      <p:pic>
        <p:nvPicPr>
          <p:cNvPr id="3" name="QO_6_BD.58_3#930c29d91?iti=8&amp;htil=1&amp;vcp=1&amp;vop=1&amp;pid=aaf9375d4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2848" y="1760905"/>
            <a:ext cx="1865376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6_BD.58_4#930c29d91?iti=9&amp;htil=1&amp;vcp=1&amp;vop=1&amp;pid=aaf9375d4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4656" y="1623745"/>
            <a:ext cx="1801368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6_BD.58_5#930c29d91?iti=8&amp;htil=1&amp;vcp=1&amp;vop=1&amp;pid=aaf9375d4&amp;color=0,55,96&amp;vtp=1&amp;bbb=1"/>
          <p:cNvSpPr/>
          <p:nvPr/>
        </p:nvSpPr>
        <p:spPr>
          <a:xfrm>
            <a:off x="2890742" y="3533825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6" name="QO_6_BD.58_6#930c29d91?iti=9&amp;htil=1&amp;vcp=1&amp;vop=1&amp;pid=aaf9375d4&amp;color=0,55,96&amp;vtp=1&amp;bbb=1"/>
          <p:cNvSpPr/>
          <p:nvPr/>
        </p:nvSpPr>
        <p:spPr>
          <a:xfrm>
            <a:off x="8180546" y="3533825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59_1#930c29d91?vcp=1&amp;vop=1&amp;pid=aaf9375d4&amp;color=0,55,96&amp;vtp=1&amp;bbb=1&amp;hb=1"/>
              <p:cNvSpPr/>
              <p:nvPr/>
            </p:nvSpPr>
            <p:spPr>
              <a:xfrm>
                <a:off x="502920" y="3909745"/>
                <a:ext cx="10570464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题图①，终边在射线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，终边在射线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②，终边在直线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，终边在直线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所求的角的集合为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AN.59_1#930c29d91?vcp=1&amp;vop=1&amp;pid=aaf9375d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09745"/>
                <a:ext cx="10570464" cy="2027555"/>
              </a:xfrm>
              <a:prstGeom prst="rect">
                <a:avLst/>
              </a:prstGeom>
              <a:blipFill>
                <a:blip r:embed="rId5"/>
                <a:stretch>
                  <a:fillRect l="-1384" r="-1326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_5_BD#a6f6fa964?vcp=1&amp;pid=e3c4c3d98&amp;color=97,97,244&amp;vtp=1&amp;bt=1&amp;bbb=1"/>
              <p:cNvSpPr/>
              <p:nvPr/>
            </p:nvSpPr>
            <p:spPr>
              <a:xfrm>
                <a:off x="502920" y="792000"/>
                <a:ext cx="10570464" cy="81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题型5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确定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的终边所在的象限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C_5_BD#a6f6fa964?vcp=1&amp;pid=e3c4c3d98&amp;color=97,97,244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812800"/>
              </a:xfrm>
              <a:prstGeom prst="rect">
                <a:avLst/>
              </a:prstGeom>
              <a:blipFill>
                <a:blip r:embed="rId3"/>
                <a:stretch>
                  <a:fillRect l="-1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60_1#6359897da?vcp=1&amp;vop=1&amp;pid=a6f6fa964&amp;color=0,55,96&amp;vtp=1&amp;bbb=1"/>
              <p:cNvSpPr/>
              <p:nvPr/>
            </p:nvSpPr>
            <p:spPr>
              <a:xfrm>
                <a:off x="502920" y="1344196"/>
                <a:ext cx="10570464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为第一象限角，试确定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分别是第几象限角.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60_1#6359897da?vcp=1&amp;vop=1&amp;pid=a6f6fa96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44196"/>
                <a:ext cx="10570464" cy="501333"/>
              </a:xfrm>
              <a:prstGeom prst="rect">
                <a:avLst/>
              </a:prstGeom>
              <a:blipFill>
                <a:blip r:embed="rId4"/>
                <a:stretch>
                  <a:fillRect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61_1#6359897da?vcp=1&amp;vop=1&amp;pid=a6f6fa964&amp;color=0,55,96&amp;vtp=1&amp;bbb=1"/>
              <p:cNvSpPr/>
              <p:nvPr/>
            </p:nvSpPr>
            <p:spPr>
              <a:xfrm>
                <a:off x="502920" y="1848894"/>
                <a:ext cx="10570464" cy="44030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是第一象限角或第二象限角或终边在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轴非负半轴上的角.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，有如下两种方法.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为第一象限角;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为第一象限角或第三象限角.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61_1#6359897da?vcp=1&amp;vop=1&amp;pid=a6f6fa96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48894"/>
                <a:ext cx="10570464" cy="4403090"/>
              </a:xfrm>
              <a:prstGeom prst="rect">
                <a:avLst/>
              </a:prstGeom>
              <a:blipFill>
                <a:blip r:embed="rId5"/>
                <a:stretch>
                  <a:fillRect l="-1384" b="-17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61_2#6359897da?vcp=1&amp;vop=1&amp;pid=a6f6fa964&amp;color=0,55,96&amp;mp=1&amp;vtp=1&amp;bt=1&amp;bbb=1"/>
              <p:cNvSpPr/>
              <p:nvPr/>
            </p:nvSpPr>
            <p:spPr>
              <a:xfrm>
                <a:off x="502920" y="1946230"/>
                <a:ext cx="10570464" cy="31461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同理，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为第一象限角或第二象限角或第三象限角.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61_2#6359897da?vcp=1&amp;vop=1&amp;pid=a6f6fa964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46230"/>
                <a:ext cx="10570464" cy="3146108"/>
              </a:xfrm>
              <a:prstGeom prst="rect">
                <a:avLst/>
              </a:prstGeom>
              <a:blipFill>
                <a:blip r:embed="rId3"/>
                <a:stretch>
                  <a:fillRect l="-1384" b="-27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61_3#6359897da?vcp=1&amp;vop=1&amp;pid=a6f6fa964&amp;color=0,55,96&amp;mp=1&amp;vtp=1&amp;bt=1&amp;bbb=1&amp;hb=1"/>
              <p:cNvSpPr/>
              <p:nvPr/>
            </p:nvSpPr>
            <p:spPr>
              <a:xfrm>
                <a:off x="502920" y="1828151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（提示:此方法常用于选择题或填空题中）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：分别将各个象限二等分、三等分，从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轴起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，按逆时针方向依次循环标上数字1，2，3，4，如图①、图②所示.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根据图①中数字1所在的位置，确定出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为第一象限角或第三象限角；根据图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②中数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1所在的位置，确定出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为第一象限角或第二象限角或第三象限角.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61_3#6359897da?vcp=1&amp;vop=1&amp;pid=a6f6fa964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28151"/>
                <a:ext cx="10570464" cy="1676400"/>
              </a:xfrm>
              <a:prstGeom prst="rect">
                <a:avLst/>
              </a:prstGeom>
              <a:blipFill>
                <a:blip r:embed="rId3"/>
                <a:stretch>
                  <a:fillRect l="-1384" r="-1153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61_5#6359897da?iti=10&amp;htil=1&amp;vcp=1&amp;vop=1&amp;pid=a6f6fa964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4328" y="3642790"/>
            <a:ext cx="1042416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6_AN.61_6#6359897da?iti=11&amp;htil=1&amp;vcp=1&amp;vop=1&amp;pid=a6f6fa964&amp;color=0,55,96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6136" y="3651934"/>
            <a:ext cx="969264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6_AN.61_7#6359897da?iti=10&amp;htil=1&amp;vcp=1&amp;vop=1&amp;pid=a6f6fa964&amp;color=0,55,96&amp;vtp=1&amp;bbb=1"/>
          <p:cNvSpPr/>
          <p:nvPr/>
        </p:nvSpPr>
        <p:spPr>
          <a:xfrm>
            <a:off x="2890742" y="4665902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6" name="QO_6_AN.61_8#6359897da?iti=11&amp;htil=1&amp;vcp=1&amp;vop=1&amp;pid=a6f6fa964&amp;color=0,55,96&amp;vtp=1&amp;bbb=1"/>
          <p:cNvSpPr/>
          <p:nvPr/>
        </p:nvSpPr>
        <p:spPr>
          <a:xfrm>
            <a:off x="8175974" y="4665902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EX.62_1#6359897da?vcp=1&amp;vop=1&amp;pid=a6f6fa964&amp;color=0,55,96&amp;vtp=1&amp;bt=1&amp;bbb=1"/>
              <p:cNvSpPr/>
              <p:nvPr/>
            </p:nvSpPr>
            <p:spPr>
              <a:xfrm>
                <a:off x="502920" y="3072561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的取值必须满足终边相同的角的表示，所以在求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时，要注意对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的情况进行分类讨论.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EX.62_1#6359897da?vcp=1&amp;vop=1&amp;pid=a6f6fa964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72561"/>
                <a:ext cx="10570464" cy="838200"/>
              </a:xfrm>
              <a:prstGeom prst="rect">
                <a:avLst/>
              </a:prstGeom>
              <a:blipFill>
                <a:blip r:embed="rId3"/>
                <a:stretch>
                  <a:fillRect l="-807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4a49e9c71?vcp=1&amp;pid=a6f6fa964&amp;color=0,55,96&amp;vtp=1&amp;bt=1&amp;bbb=1&amp;hb=1"/>
              <p:cNvSpPr/>
              <p:nvPr/>
            </p:nvSpPr>
            <p:spPr>
              <a:xfrm>
                <a:off x="502920" y="1885746"/>
                <a:ext cx="10570464" cy="32858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确定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的终边所在的象限的方法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的范围，再直接转化为终边相同的角即可.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确定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的终边所在的象限的两种方法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不等式法：用不等式表示出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的范围，然后对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分情况讨论：被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整除，被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除余1，被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，被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，从而得出结论.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几何法：分别将各个象限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等分，从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轴的非负半轴起，按逆时针方向依次循环标上数字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1，2，3，4，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的终边所在的象限，找出相对应数字，根据数字所在的位置，确定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的终边所在的象限.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4a49e9c71?vcp=1&amp;pid=a6f6fa964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85746"/>
                <a:ext cx="10570464" cy="3285808"/>
              </a:xfrm>
              <a:prstGeom prst="rect">
                <a:avLst/>
              </a:prstGeom>
              <a:blipFill>
                <a:blip r:embed="rId3"/>
                <a:stretch>
                  <a:fillRect l="-1384" r="-3460" b="-25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3_1#0d654c475?vaa=1&amp;vcp=1&amp;vop=1&amp;pid=a6f6fa964&amp;color=0,55,96&amp;vtp=1&amp;bt=1&amp;bbb=1"/>
              <p:cNvSpPr/>
              <p:nvPr/>
            </p:nvSpPr>
            <p:spPr>
              <a:xfrm>
                <a:off x="502920" y="986587"/>
                <a:ext cx="10570464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[河南南阳2025高一开学考]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所在的象限是(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63_1#0d654c475?vaa=1&amp;vcp=1&amp;vop=1&amp;pid=a6f6fa964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86587"/>
                <a:ext cx="10570464" cy="457200"/>
              </a:xfrm>
              <a:prstGeom prst="rect">
                <a:avLst/>
              </a:prstGeom>
              <a:blipFill>
                <a:blip r:embed="rId3"/>
                <a:stretch>
                  <a:fillRect l="-1384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5_1#0d654c475.bracket?vaa=1&amp;vcp=1&amp;vop=1&amp;pid=a6f6fa964&amp;color=0,55,96&amp;vpa=11&amp;vtp=1"/>
          <p:cNvSpPr/>
          <p:nvPr/>
        </p:nvSpPr>
        <p:spPr>
          <a:xfrm>
            <a:off x="7974521" y="10993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63_2#0d654c475.choices?vaa=1&amp;vcp=1&amp;vop=1&amp;pid=a6f6fa964&amp;color=0,55,96&amp;vtp=1&amp;bbb=1"/>
          <p:cNvSpPr/>
          <p:nvPr/>
        </p:nvSpPr>
        <p:spPr>
          <a:xfrm>
            <a:off x="502920" y="1449883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8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第一或第二象限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第二或第三象限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第二或第四象限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第一或第三象限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64_1#0d654c475?vaa=1&amp;vcp=1&amp;vop=1&amp;pid=a6f6fa964&amp;color=0,55,96&amp;vtp=1&amp;bbb=1&amp;hb=1"/>
              <p:cNvSpPr/>
              <p:nvPr/>
            </p:nvSpPr>
            <p:spPr>
              <a:xfrm>
                <a:off x="502920" y="1777225"/>
                <a:ext cx="10570464" cy="2742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方法一:因为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为第二象限角，则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为第一象限角.综上所述，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为第一或第三象限角.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64_1#0d654c475?vaa=1&amp;vcp=1&amp;vop=1&amp;pid=a6f6fa96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77225"/>
                <a:ext cx="10570464" cy="2742565"/>
              </a:xfrm>
              <a:prstGeom prst="rect">
                <a:avLst/>
              </a:prstGeom>
              <a:blipFill>
                <a:blip r:embed="rId4"/>
                <a:stretch>
                  <a:fillRect l="-1384" t="-891" b="-31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AS.64_2#0d654c475?htil=6&amp;vaa=1&amp;vcp=1&amp;vop=1&amp;pid=a6f6fa964&amp;color=0,55,96&amp;tib=255,255,255&amp;vtp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2400" y="4222228"/>
            <a:ext cx="3282696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64_3#0d654c475?htil=6&amp;vaa=1&amp;vcp=1&amp;vop=1&amp;pid=a6f6fa964&amp;color=0,55,96&amp;vtp=1&amp;bbb=1&amp;hb=1"/>
              <p:cNvSpPr/>
              <p:nvPr/>
            </p:nvSpPr>
            <p:spPr>
              <a:xfrm>
                <a:off x="502920" y="4507723"/>
                <a:ext cx="7159752" cy="1420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方法二：将各个象限二等分，从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轴的非负半轴起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，按逆时针方向依次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循环标上数字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1,2,3,4，如图所示.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是第二象限角，所以根据图中的数字2所在的位置，确定出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一象限角或第三象限角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64_3#0d654c475?htil=6&amp;vaa=1&amp;vcp=1&amp;vop=1&amp;pid=a6f6fa96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507723"/>
                <a:ext cx="7159752" cy="1420940"/>
              </a:xfrm>
              <a:prstGeom prst="rect">
                <a:avLst/>
              </a:prstGeom>
              <a:blipFill>
                <a:blip r:embed="rId6"/>
                <a:stretch>
                  <a:fillRect l="-2044" t="-1709" r="-1704" b="-94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7_1#051f8ea2a?vaa=1&amp;vcp=1&amp;vop=1&amp;pid=a6f6fa964&amp;color=0,55,96&amp;vtp=1&amp;bt=1&amp;bbb=1&amp;hb=1"/>
              <p:cNvSpPr/>
              <p:nvPr/>
            </p:nvSpPr>
            <p:spPr>
              <a:xfrm>
                <a:off x="502920" y="2341072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的顶点在坐标原点，始边在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轴的非负半轴上，终边在第二象限，则角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能在(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67_1#051f8ea2a?vaa=1&amp;vcp=1&amp;vop=1&amp;pid=a6f6fa964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41072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r="-138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9_1#051f8ea2a.bracket?vaa=1&amp;vcp=1&amp;vop=1&amp;pid=a6f6fa964&amp;color=0,55,96&amp;vpa=12&amp;vtp=1&amp;bbb=1"/>
          <p:cNvSpPr/>
          <p:nvPr/>
        </p:nvSpPr>
        <p:spPr>
          <a:xfrm>
            <a:off x="1122045" y="2837007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67_2#051f8ea2a.choices?vaa=1&amp;vcp=1&amp;vop=1&amp;pid=a6f6fa964&amp;color=0,55,96&amp;vtp=1&amp;bbb=1"/>
              <p:cNvSpPr/>
              <p:nvPr/>
            </p:nvSpPr>
            <p:spPr>
              <a:xfrm>
                <a:off x="502920" y="3159651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115691" algn="l"/>
                    <a:tab pos="6205982" algn="l"/>
                    <a:tab pos="84834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轴的非正半轴上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轴的非正半轴上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第三象限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第四象限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67_2#051f8ea2a.choices?vaa=1&amp;vcp=1&amp;vop=1&amp;pid=a6f6fa96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59651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68_1#051f8ea2a?vaa=1&amp;vcp=1&amp;vop=1&amp;pid=a6f6fa964&amp;color=0,55,96&amp;vtp=1&amp;bbb=1&amp;hb=1"/>
              <p:cNvSpPr/>
              <p:nvPr/>
            </p:nvSpPr>
            <p:spPr>
              <a:xfrm>
                <a:off x="502920" y="3532967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的终边在第二象限，所以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的终边可以在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轴的非正半轴上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、第三或第四象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限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68_1#051f8ea2a?vaa=1&amp;vcp=1&amp;vop=1&amp;pid=a6f6fa96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32967"/>
                <a:ext cx="10570464" cy="1192340"/>
              </a:xfrm>
              <a:prstGeom prst="rect">
                <a:avLst/>
              </a:prstGeom>
              <a:blipFill>
                <a:blip r:embed="rId5"/>
                <a:stretch>
                  <a:fillRect l="-138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1_1#242f6f6a0?vaa=1&amp;vcp=1&amp;vop=1&amp;pid=a6f6fa964&amp;color=0,55,96&amp;vtp=1&amp;bt=1&amp;bbb=1"/>
              <p:cNvSpPr/>
              <p:nvPr/>
            </p:nvSpPr>
            <p:spPr>
              <a:xfrm>
                <a:off x="502920" y="213990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[河北石家庄2024高一联考]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轴的上方，那么角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71_1#242f6f6a0?vaa=1&amp;vcp=1&amp;vop=1&amp;pid=a6f6fa964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3990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73_1#242f6f6a0.bracket?vaa=1&amp;vcp=1&amp;vop=1&amp;pid=a6f6fa964&amp;color=0,55,96&amp;vpa=13&amp;vtp=1&amp;bbb=1"/>
          <p:cNvSpPr/>
          <p:nvPr/>
        </p:nvSpPr>
        <p:spPr>
          <a:xfrm>
            <a:off x="9769285" y="2221693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71_2#242f6f6a0.choices?vaa=1&amp;vcp=1&amp;vop=1&amp;pid=a6f6fa964&amp;color=0,55,96&amp;vtp=1&amp;bbb=1"/>
          <p:cNvSpPr/>
          <p:nvPr/>
        </p:nvSpPr>
        <p:spPr>
          <a:xfrm>
            <a:off x="502920" y="2510491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第四象限角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2_1#242f6f6a0?vaa=1&amp;vcp=1&amp;vop=1&amp;pid=a6f6fa964&amp;color=0,55,96&amp;vtp=1&amp;bbb=1&amp;hb=1"/>
              <p:cNvSpPr/>
              <p:nvPr/>
            </p:nvSpPr>
            <p:spPr>
              <a:xfrm>
                <a:off x="502920" y="2874981"/>
                <a:ext cx="10570464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轴的上方，所以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72_1#242f6f6a0?vaa=1&amp;vcp=1&amp;vop=1&amp;pid=a6f6fa96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74981"/>
                <a:ext cx="10570464" cy="2030540"/>
              </a:xfrm>
              <a:prstGeom prst="rect">
                <a:avLst/>
              </a:prstGeom>
              <a:blipFill>
                <a:blip r:embed="rId4"/>
                <a:stretch>
                  <a:fillRect l="-1384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a7f5f1838.fixed?vcp=1&amp;pid=6b777fa09&amp;color=0,55,96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a7f5f1838.fixed?vcp=1&amp;pid=6b777fa09&amp;color=61,88,159&amp;vtp=1&amp;bbb=1"/>
          <p:cNvSpPr/>
          <p:nvPr/>
        </p:nvSpPr>
        <p:spPr>
          <a:xfrm>
            <a:off x="694944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7.1.1</a:t>
            </a:r>
            <a:endParaRPr lang="en-US" altLang="zh-CN" sz="5400" dirty="0"/>
          </a:p>
        </p:txBody>
      </p:sp>
      <p:sp>
        <p:nvSpPr>
          <p:cNvPr id="4" name="C_3_BD#a7f5f1838.fixed?vcp=1&amp;pid=6b777fa09&amp;color=61,88,159&amp;vtp=1&amp;bbb=1"/>
          <p:cNvSpPr/>
          <p:nvPr/>
        </p:nvSpPr>
        <p:spPr>
          <a:xfrm>
            <a:off x="4032504" y="2340864"/>
            <a:ext cx="8046720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角的推广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75_1#572e1cbbd?vcp=1&amp;vop=1&amp;pid=a6f6fa964&amp;color=0,55,96&amp;vtp=1&amp;bt=1&amp;bbb=1"/>
              <p:cNvSpPr/>
              <p:nvPr/>
            </p:nvSpPr>
            <p:spPr>
              <a:xfrm>
                <a:off x="502920" y="1197787"/>
                <a:ext cx="10570464" cy="5480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是第二象限角,试确定角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的终边所在的位置.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75_1#572e1cbbd?vcp=1&amp;vop=1&amp;pid=a6f6fa964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97787"/>
                <a:ext cx="10570464" cy="548069"/>
              </a:xfrm>
              <a:prstGeom prst="rect">
                <a:avLst/>
              </a:prstGeom>
              <a:blipFill>
                <a:blip r:embed="rId3"/>
                <a:stretch>
                  <a:fillRect l="-1384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76_1#572e1cbbd?vcp=1&amp;vop=1&amp;pid=a6f6fa964&amp;color=0,55,96&amp;vtp=1&amp;bbb=1"/>
              <p:cNvSpPr/>
              <p:nvPr/>
            </p:nvSpPr>
            <p:spPr>
              <a:xfrm>
                <a:off x="502920" y="1757032"/>
                <a:ext cx="10570464" cy="389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,①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，②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①+②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的终边在第一象限或第二象限或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轴的非负半轴上;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的终边在第三象限或第四象限或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轴的非正半轴上.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的终边在第一、二、三、四象限或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76_1#572e1cbbd?vcp=1&amp;vop=1&amp;pid=a6f6fa96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57032"/>
                <a:ext cx="10570464" cy="3898900"/>
              </a:xfrm>
              <a:prstGeom prst="rect">
                <a:avLst/>
              </a:prstGeom>
              <a:blipFill>
                <a:blip r:embed="rId4"/>
                <a:stretch>
                  <a:fillRect l="-1384" b="-21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9c47986f?vcp=1&amp;pid=a7f5f1838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612648" cy="649224"/>
          </a:xfrm>
          <a:prstGeom prst="rect">
            <a:avLst/>
          </a:prstGeom>
        </p:spPr>
      </p:pic>
      <p:sp>
        <p:nvSpPr>
          <p:cNvPr id="3" name="C_4_BD#c9c47986f?vcp=1&amp;pid=a7f5f1838&amp;color=61,88,159&amp;vtp=1&amp;bbb=1"/>
          <p:cNvSpPr/>
          <p:nvPr/>
        </p:nvSpPr>
        <p:spPr>
          <a:xfrm>
            <a:off x="1261872" y="856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9903daf11?vcp=1&amp;pid=c9c47986f&amp;color=0,55,96&amp;vtp=1&amp;bbb=1"/>
          <p:cNvSpPr/>
          <p:nvPr/>
        </p:nvSpPr>
        <p:spPr>
          <a:xfrm>
            <a:off x="502920" y="1571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77_1#c07c4d86e?vaa=1&amp;vcp=1&amp;vop=1&amp;pid=9903daf11&amp;color=0,55,96&amp;vtp=1&amp;bbb=1"/>
              <p:cNvSpPr/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77_1#c07c4d86e?vaa=1&amp;vcp=1&amp;vop=1&amp;pid=9903daf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74068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79_1#c07c4d86e.bracket?vaa=1&amp;vcp=1&amp;vop=1&amp;pid=9903daf11&amp;color=0,55,96&amp;vpa=14&amp;vtp=1"/>
          <p:cNvSpPr/>
          <p:nvPr/>
        </p:nvSpPr>
        <p:spPr>
          <a:xfrm>
            <a:off x="2107819" y="215966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7" name="QC_6_BD.77_2#c07c4d86e.choices?vaa=1&amp;vcp=1&amp;vop=1&amp;pid=9903daf11&amp;color=0,55,96&amp;vtp=1&amp;bbb=1"/>
          <p:cNvSpPr/>
          <p:nvPr/>
        </p:nvSpPr>
        <p:spPr>
          <a:xfrm>
            <a:off x="502920" y="2438047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第四象限角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78_1#c07c4d86e?vaa=1&amp;vcp=1&amp;vop=1&amp;pid=9903daf11&amp;color=0,55,96&amp;vtp=1&amp;bbb=1&amp;hb=1"/>
              <p:cNvSpPr/>
              <p:nvPr/>
            </p:nvSpPr>
            <p:spPr>
              <a:xfrm>
                <a:off x="502920" y="2802537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，根据终边相同角的集合知，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角是第二象限角，所以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角是第二象限角.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78_1#c07c4d86e?vaa=1&amp;vcp=1&amp;vop=1&amp;pid=9903daf1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02537"/>
                <a:ext cx="10570464" cy="770255"/>
              </a:xfrm>
              <a:prstGeom prst="rect">
                <a:avLst/>
              </a:prstGeom>
              <a:blipFill>
                <a:blip r:embed="rId5"/>
                <a:stretch>
                  <a:fillRect l="-1384" r="-1788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81_1#00e67db2d?vaa=1&amp;vcp=1&amp;vop=1&amp;pid=9903daf11&amp;color=0,55,96&amp;vtp=1&amp;bt=1&amp;bbb=1"/>
              <p:cNvSpPr/>
              <p:nvPr/>
            </p:nvSpPr>
            <p:spPr>
              <a:xfrm>
                <a:off x="502920" y="2943371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[江西师范大学附属中学2024高一期中]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下列各个角中与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81_1#00e67db2d?vaa=1&amp;vcp=1&amp;vop=1&amp;pid=9903daf1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43371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3_1#00e67db2d.bracket?vaa=1&amp;vcp=1&amp;vop=1&amp;pid=9903daf11&amp;color=0,55,96&amp;vpa=15&amp;vtp=1"/>
          <p:cNvSpPr/>
          <p:nvPr/>
        </p:nvSpPr>
        <p:spPr>
          <a:xfrm>
            <a:off x="8794369" y="302515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81_2#00e67db2d.choices?vaa=1&amp;vcp=1&amp;vop=1&amp;pid=9903daf11&amp;color=0,55,96&amp;vtp=1&amp;bbb=1"/>
              <p:cNvSpPr/>
              <p:nvPr/>
            </p:nvSpPr>
            <p:spPr>
              <a:xfrm>
                <a:off x="502920" y="3355929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33116" algn="l"/>
                    <a:tab pos="5475732" algn="l"/>
                    <a:tab pos="81183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81_2#00e67db2d.choices?vaa=1&amp;vcp=1&amp;vop=1&amp;pid=9903daf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55929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82_1#00e67db2d?vaa=1&amp;vcp=1&amp;vop=1&amp;pid=9903daf11&amp;color=0,55,96&amp;vtp=1&amp;bbb=1"/>
              <p:cNvSpPr/>
              <p:nvPr/>
            </p:nvSpPr>
            <p:spPr>
              <a:xfrm>
                <a:off x="502920" y="3758519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角终边相同的角是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．故选C．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82_1#00e67db2d?vaa=1&amp;vcp=1&amp;vop=1&amp;pid=9903daf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58519"/>
                <a:ext cx="10570464" cy="360680"/>
              </a:xfrm>
              <a:prstGeom prst="rect">
                <a:avLst/>
              </a:prstGeom>
              <a:blipFill>
                <a:blip r:embed="rId5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85_1#6cea6c5c7?vaa=1&amp;vcp=1&amp;vop=1&amp;pid=9903daf11&amp;color=0,55,96&amp;vtp=1&amp;bt=1&amp;bbb=1"/>
              <p:cNvSpPr/>
              <p:nvPr/>
            </p:nvSpPr>
            <p:spPr>
              <a:xfrm>
                <a:off x="502920" y="2752267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角终边相同的最小正角是(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85_1#6cea6c5c7?vaa=1&amp;vcp=1&amp;vop=1&amp;pid=9903daf1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52267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7_1#6cea6c5c7.bracket?vaa=1&amp;vcp=1&amp;vop=1&amp;pid=9903daf11&amp;color=0,55,96&amp;vpa=16&amp;vtp=1"/>
          <p:cNvSpPr/>
          <p:nvPr/>
        </p:nvSpPr>
        <p:spPr>
          <a:xfrm>
            <a:off x="4330319" y="283405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85_2#6cea6c5c7.choices?vaa=1&amp;vcp=1&amp;vop=1&amp;pid=9903daf11&amp;color=0,55,96&amp;vtp=1&amp;bbb=1"/>
              <p:cNvSpPr/>
              <p:nvPr/>
            </p:nvSpPr>
            <p:spPr>
              <a:xfrm>
                <a:off x="502920" y="3164826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45791" algn="l"/>
                    <a:tab pos="5266182" algn="l"/>
                    <a:tab pos="80135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85_2#6cea6c5c7.choices?vaa=1&amp;vcp=1&amp;vop=1&amp;pid=9903daf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64826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86_1#6cea6c5c7?vaa=1&amp;vcp=1&amp;vop=1&amp;pid=9903daf11&amp;color=0,55,96&amp;vtp=1&amp;bbb=1"/>
              <p:cNvSpPr/>
              <p:nvPr/>
            </p:nvSpPr>
            <p:spPr>
              <a:xfrm>
                <a:off x="502920" y="3525443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角终边相同的角为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取最小正角，为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86_1#6cea6c5c7?vaa=1&amp;vcp=1&amp;vop=1&amp;pid=9903daf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25443"/>
                <a:ext cx="10570464" cy="770255"/>
              </a:xfrm>
              <a:prstGeom prst="rect">
                <a:avLst/>
              </a:prstGeom>
              <a:blipFill>
                <a:blip r:embed="rId5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89_1#f81592e03?vaa=1&amp;vcp=1&amp;vop=1&amp;pid=9903daf11&amp;color=0,55,96&amp;vtp=1&amp;bt=1&amp;bbb=1"/>
              <p:cNvSpPr/>
              <p:nvPr/>
            </p:nvSpPr>
            <p:spPr>
              <a:xfrm>
                <a:off x="502920" y="275077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的终边的位置关系是(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89_1#f81592e03?vaa=1&amp;vcp=1&amp;vop=1&amp;pid=9903daf1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5077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r="-80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1_1#f81592e03.bracket?vaa=1&amp;vcp=1&amp;vop=1&amp;pid=9903daf11&amp;color=0,55,96&amp;vpa=17&amp;vtp=1"/>
          <p:cNvSpPr/>
          <p:nvPr/>
        </p:nvSpPr>
        <p:spPr>
          <a:xfrm>
            <a:off x="10449052" y="28325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89_2#f81592e03.choices?vaa=1&amp;vcp=1&amp;vop=1&amp;pid=9903daf11&amp;color=0,55,96&amp;vtp=1&amp;bbb=1"/>
              <p:cNvSpPr/>
              <p:nvPr/>
            </p:nvSpPr>
            <p:spPr>
              <a:xfrm>
                <a:off x="502920" y="316333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074291" algn="l"/>
                    <a:tab pos="5037582" algn="l"/>
                    <a:tab pos="78992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关于原点对称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C_6_BD.89_2#f81592e03.choices?vaa=1&amp;vcp=1&amp;vop=1&amp;pid=9903daf1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63334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0_1#f81592e03?vaa=1&amp;vcp=1&amp;vop=1&amp;pid=9903daf11&amp;color=0,55,96&amp;vtp=1&amp;bbb=1&amp;hb=1"/>
              <p:cNvSpPr/>
              <p:nvPr/>
            </p:nvSpPr>
            <p:spPr>
              <a:xfrm>
                <a:off x="502920" y="3536650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角的终边相同，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角的终边相同，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的终边的位置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关系是关于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轴对称，故选D．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90_1#f81592e03?vaa=1&amp;vcp=1&amp;vop=1&amp;pid=9903daf1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36650"/>
                <a:ext cx="10570464" cy="773240"/>
              </a:xfrm>
              <a:prstGeom prst="rect">
                <a:avLst/>
              </a:prstGeom>
              <a:blipFill>
                <a:blip r:embed="rId5"/>
                <a:stretch>
                  <a:fillRect l="-1384" r="-98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93_1#9631c8ff0?vcp=1&amp;vop=1&amp;pid=9903daf11&amp;color=0,55,96&amp;vtp=1&amp;bt=1&amp;bbb=1"/>
          <p:cNvSpPr/>
          <p:nvPr/>
        </p:nvSpPr>
        <p:spPr>
          <a:xfrm>
            <a:off x="502920" y="1259858"/>
            <a:ext cx="10570464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如图.</a:t>
            </a:r>
            <a:endParaRPr lang="en-US" altLang="zh-CN" sz="1800" dirty="0"/>
          </a:p>
        </p:txBody>
      </p:sp>
      <p:pic>
        <p:nvPicPr>
          <p:cNvPr id="3" name="QO_6_BD.93_2#9631c8ff0?vcp=1&amp;vop=1&amp;pid=9903daf11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0016" y="1758968"/>
            <a:ext cx="2176272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94_1#c36b3b170?vcp=1&amp;vop=1&amp;pid=9631c8ff0&amp;color=0,55,96&amp;vtp=1&amp;bbb=1"/>
              <p:cNvSpPr/>
              <p:nvPr/>
            </p:nvSpPr>
            <p:spPr>
              <a:xfrm>
                <a:off x="502920" y="3867168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（1）写出终边落在射线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94_1#c36b3b170?vcp=1&amp;vop=1&amp;pid=9631c8f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67168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95_1#c36b3b170?vcp=1&amp;vop=1&amp;pid=9631c8ff0&amp;color=0,55,96&amp;vtp=1&amp;bbb=1"/>
              <p:cNvSpPr/>
              <p:nvPr/>
            </p:nvSpPr>
            <p:spPr>
              <a:xfrm>
                <a:off x="502920" y="4231658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终边落在射线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边落在射线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上的角的集合是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95_1#c36b3b170?vcp=1&amp;vop=1&amp;pid=9631c8f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231658"/>
                <a:ext cx="10570464" cy="770255"/>
              </a:xfrm>
              <a:prstGeom prst="rect">
                <a:avLst/>
              </a:prstGeom>
              <a:blipFill>
                <a:blip r:embed="rId5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7_BD.96_1#44bfa2326?vcp=1&amp;vop=1&amp;pid=9631c8ff0&amp;color=0,55,96&amp;vtp=1&amp;bbb=1"/>
          <p:cNvSpPr/>
          <p:nvPr/>
        </p:nvSpPr>
        <p:spPr>
          <a:xfrm>
            <a:off x="502920" y="5013343"/>
            <a:ext cx="10570464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（2）写出终边落在阴影部分（包括边界）的角的集合.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97_1#44bfa2326?vcp=1&amp;vop=1&amp;pid=9631c8ff0&amp;color=0,55,96&amp;vtp=1&amp;bbb=1"/>
              <p:cNvSpPr/>
              <p:nvPr/>
            </p:nvSpPr>
            <p:spPr>
              <a:xfrm>
                <a:off x="502920" y="541980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终边落在阴影部分（包括边界）的角的集合是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97_1#44bfa2326?vcp=1&amp;vop=1&amp;pid=9631c8ff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419806"/>
                <a:ext cx="10570464" cy="360680"/>
              </a:xfrm>
              <a:prstGeom prst="rect">
                <a:avLst/>
              </a:prstGeom>
              <a:blipFill>
                <a:blip r:embed="rId6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af0a0fbb?vcp=1&amp;pid=c9c47986f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98_1#e07a9902b?vaa=1&amp;vcp=1&amp;vop=1&amp;pid=baf0a0fbb&amp;color=0,55,96&amp;vtp=1&amp;bbb=1&amp;hb=1"/>
              <p:cNvSpPr/>
              <p:nvPr/>
            </p:nvSpPr>
            <p:spPr>
              <a:xfrm>
                <a:off x="502920" y="1280808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有下列4种说法：（1）第二象限角大于第一象限角；（2）不相等的角终边可以相同；（3）若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象限角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一定是第四象限角；（4）终边在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轴非负半轴上的角是零角.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其中说法正确的有(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98_1#e07a9902b?vaa=1&amp;vcp=1&amp;vop=1&amp;pid=baf0a0fb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0808"/>
                <a:ext cx="10570464" cy="1189355"/>
              </a:xfrm>
              <a:prstGeom prst="rect">
                <a:avLst/>
              </a:prstGeom>
              <a:blipFill>
                <a:blip r:embed="rId3"/>
                <a:stretch>
                  <a:fillRect l="-1384" r="-634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00_1#e07a9902b.bracket?vaa=1&amp;vcp=1&amp;vop=1&amp;pid=baf0a0fbb&amp;color=0,55,96&amp;vpa=18&amp;vtp=1"/>
          <p:cNvSpPr/>
          <p:nvPr/>
        </p:nvSpPr>
        <p:spPr>
          <a:xfrm>
            <a:off x="2493645" y="220068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98_2#e07a9902b.choices?vaa=1&amp;vcp=1&amp;vop=1&amp;pid=baf0a0fbb&amp;color=0,55,96&amp;vtp=1&amp;bbb=1"/>
              <p:cNvSpPr/>
              <p:nvPr/>
            </p:nvSpPr>
            <p:spPr>
              <a:xfrm>
                <a:off x="502920" y="2521930"/>
                <a:ext cx="10570464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66416" algn="l"/>
                    <a:tab pos="5107432" algn="l"/>
                    <a:tab pos="75849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(1)(2)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(3)(4)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(1)(2)(3)(4)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98_2#e07a9902b.choices?vaa=1&amp;vcp=1&amp;vop=1&amp;pid=baf0a0fbb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21930"/>
                <a:ext cx="10570464" cy="356235"/>
              </a:xfrm>
              <a:prstGeom prst="rect">
                <a:avLst/>
              </a:prstGeom>
              <a:blipFill>
                <a:blip r:embed="rId4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99_1#e07a9902b?vaa=1&amp;vcp=1&amp;vop=1&amp;pid=baf0a0fbb&amp;color=0,55,96&amp;vtp=1&amp;bbb=1&amp;hb=1"/>
              <p:cNvSpPr/>
              <p:nvPr/>
            </p:nvSpPr>
            <p:spPr>
              <a:xfrm>
                <a:off x="502920" y="2882547"/>
                <a:ext cx="10570464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是第二象限角，而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,故说法错误；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角终边相同，但它们不相等，故说法正确；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也可以为第三象限角，故说法错误；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轴非负半轴上，但不是零角，故说法错误.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99_1#e07a9902b?vaa=1&amp;vcp=1&amp;vop=1&amp;pid=baf0a0fb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82547"/>
                <a:ext cx="10570464" cy="2449640"/>
              </a:xfrm>
              <a:prstGeom prst="rect">
                <a:avLst/>
              </a:prstGeom>
              <a:blipFill>
                <a:blip r:embed="rId5"/>
                <a:stretch>
                  <a:fillRect l="-1384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2_1#a54748407?vaa=1&amp;vcp=1&amp;vop=1&amp;pid=baf0a0fbb&amp;color=0,55,96&amp;vtp=1&amp;bt=1&amp;bbb=1&amp;hb=1"/>
              <p:cNvSpPr/>
              <p:nvPr/>
            </p:nvSpPr>
            <p:spPr>
              <a:xfrm>
                <a:off x="502920" y="1637715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的顶点与原点重合，始边与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轴的非负半轴重合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，则集合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}中的角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的终边在图中的位置（阴影部分）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02_1#a54748407?vaa=1&amp;vcp=1&amp;vop=1&amp;pid=baf0a0fbb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37715"/>
                <a:ext cx="10570464" cy="770255"/>
              </a:xfrm>
              <a:prstGeom prst="rect">
                <a:avLst/>
              </a:prstGeom>
              <a:blipFill>
                <a:blip r:embed="rId3"/>
                <a:stretch>
                  <a:fillRect l="-138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4_1#a54748407.bracket?vaa=1&amp;vcp=1&amp;vop=1&amp;pid=baf0a0fbb&amp;color=0,55,96&amp;vpa=19&amp;vtp=1"/>
          <p:cNvSpPr/>
          <p:nvPr/>
        </p:nvSpPr>
        <p:spPr>
          <a:xfrm>
            <a:off x="10049383" y="213365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102_2#a54748407.choices?vaa=1&amp;vcp=1&amp;vop=1&amp;pid=baf0a0fbb&amp;color=0,55,96&amp;vtp=1&amp;bbb=1"/>
          <p:cNvSpPr/>
          <p:nvPr/>
        </p:nvSpPr>
        <p:spPr>
          <a:xfrm>
            <a:off x="502920" y="2547035"/>
            <a:ext cx="10570464" cy="16883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5100"/>
              </a:lnSpc>
              <a:tabLst>
                <a:tab pos="2734691" algn="l"/>
                <a:tab pos="5393182" algn="l"/>
                <a:tab pos="81024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82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82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82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84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6_BD.102_2#a54748407.choice_image?vaa=1&amp;vcp=1&amp;vop=1&amp;pid=baf0a0fbb&amp;color=0,55,96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5504" y="2573070"/>
            <a:ext cx="2139696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102_2#a54748407.choice_image?vaa=1&amp;vcp=1&amp;vop=1&amp;pid=baf0a0fbb&amp;color=0,55,96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7462" y="2682798"/>
            <a:ext cx="210312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102_2#a54748407.choice_image?vaa=1&amp;vcp=1&amp;vop=1&amp;pid=baf0a0fbb&amp;color=0,55,96&amp;tib=255,255,255&amp;iip=8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5003" y="2737662"/>
            <a:ext cx="2121408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102_2#a54748407.choice_image?vaa=1&amp;vcp=1&amp;vop=1&amp;pid=baf0a0fbb&amp;color=0,55,96&amp;tib=255,255,255&amp;iip=9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7817" y="2539923"/>
            <a:ext cx="2103120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6_AS.103_1#a54748407?vaa=1&amp;vcp=1&amp;vop=1&amp;pid=baf0a0fbb&amp;color=0,55,96&amp;vtp=1&amp;bbb=1&amp;hb=1"/>
              <p:cNvSpPr/>
              <p:nvPr/>
            </p:nvSpPr>
            <p:spPr>
              <a:xfrm>
                <a:off x="502920" y="4246930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角终边所在的区域；当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，角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角终边所在的区域.故选C.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9" name="QC_6_AS.103_1#a54748407?vaa=1&amp;vcp=1&amp;vop=1&amp;pid=baf0a0fb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246930"/>
                <a:ext cx="10570464" cy="1189355"/>
              </a:xfrm>
              <a:prstGeom prst="rect">
                <a:avLst/>
              </a:prstGeom>
              <a:blipFill>
                <a:blip r:embed="rId8"/>
                <a:stretch>
                  <a:fillRect l="-138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6_1#3c46787af?vaa=1&amp;vcp=1&amp;vop=1&amp;pid=baf0a0fbb&amp;color=0,55,96&amp;vtp=1&amp;bt=1&amp;bbb=1"/>
              <p:cNvSpPr/>
              <p:nvPr/>
            </p:nvSpPr>
            <p:spPr>
              <a:xfrm>
                <a:off x="502920" y="2090311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06_1#3c46787af?vaa=1&amp;vcp=1&amp;vop=1&amp;pid=baf0a0fbb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90311"/>
                <a:ext cx="10570464" cy="501015"/>
              </a:xfrm>
              <a:prstGeom prst="rect">
                <a:avLst/>
              </a:prstGeom>
              <a:blipFill>
                <a:blip r:embed="rId3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8_1#3c46787af.bracket?vaa=1&amp;vcp=1&amp;vop=1&amp;pid=baf0a0fbb&amp;color=0,55,96&amp;vpa=20&amp;vtp=1"/>
          <p:cNvSpPr/>
          <p:nvPr/>
        </p:nvSpPr>
        <p:spPr>
          <a:xfrm>
            <a:off x="6262116" y="225649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106_2#3c46787af.choices?vaa=1&amp;vcp=1&amp;vop=1&amp;pid=baf0a0fbb&amp;color=0,55,96&amp;vtp=1&amp;bbb=1"/>
          <p:cNvSpPr/>
          <p:nvPr/>
        </p:nvSpPr>
        <p:spPr>
          <a:xfrm>
            <a:off x="502920" y="2602692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第二或第四象限角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第一或第三象限角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第三或第四象限角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第一或第四象限角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07_1#3c46787af?vaa=1&amp;vcp=1&amp;vop=1&amp;pid=baf0a0fbb&amp;color=0,55,96&amp;vtp=1&amp;bbb=1&amp;hb=1"/>
              <p:cNvSpPr/>
              <p:nvPr/>
            </p:nvSpPr>
            <p:spPr>
              <a:xfrm>
                <a:off x="502920" y="2967182"/>
                <a:ext cx="10570464" cy="2028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角的终边相同，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为奇数时,设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,此时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是第二象限角；当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,此时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是第四象限角.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是第二或第四象限角.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07_1#3c46787af?vaa=1&amp;vcp=1&amp;vop=1&amp;pid=baf0a0fb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7182"/>
                <a:ext cx="10570464" cy="2028190"/>
              </a:xfrm>
              <a:prstGeom prst="rect">
                <a:avLst/>
              </a:prstGeom>
              <a:blipFill>
                <a:blip r:embed="rId4"/>
                <a:stretch>
                  <a:fillRect l="-1384" b="-42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7c890e33?vcp=1&amp;pid=c9c47986f&amp;color=0,55,96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10_1#74c602171?vaa=1&amp;vcp=1&amp;vop=1&amp;pid=87c890e33&amp;color=0,55,96&amp;vtp=1&amp;bbb=1"/>
              <p:cNvSpPr/>
              <p:nvPr/>
            </p:nvSpPr>
            <p:spPr>
              <a:xfrm>
                <a:off x="502920" y="12866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是锐角，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3" name="QC_6_BD.110_1#74c602171?vaa=1&amp;vcp=1&amp;vop=1&amp;pid=87c890e3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6668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12_1#74c602171.bracket?vaa=1&amp;vcp=1&amp;vop=1&amp;pid=87c890e33&amp;color=0,55,96&amp;vpa=21&amp;vtp=1&amp;bbb=1"/>
          <p:cNvSpPr/>
          <p:nvPr/>
        </p:nvSpPr>
        <p:spPr>
          <a:xfrm>
            <a:off x="3608642" y="1370993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10_2#74c602171.choices?vaa=1&amp;vcp=1&amp;vop=1&amp;pid=87c890e33&amp;color=0,55,96&amp;vtp=1&amp;bbb=1"/>
              <p:cNvSpPr/>
              <p:nvPr/>
            </p:nvSpPr>
            <p:spPr>
              <a:xfrm>
                <a:off x="502920" y="1650647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的正角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是锐角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是第一或第二象限角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BD.110_2#74c602171.choices?vaa=1&amp;vcp=1&amp;vop=1&amp;pid=87c890e3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0647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11_1#74c602171?vaa=1&amp;vcp=1&amp;vop=1&amp;pid=87c890e33&amp;color=0,55,96&amp;vtp=1&amp;bbb=1"/>
              <p:cNvSpPr/>
              <p:nvPr/>
            </p:nvSpPr>
            <p:spPr>
              <a:xfrm>
                <a:off x="502920" y="2489037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是第三象限角，故B正确；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是锐角，故C正确；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时不是第一或第二象限角，故D错误.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11_1#74c602171?vaa=1&amp;vcp=1&amp;vop=1&amp;pid=87c890e3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89037"/>
                <a:ext cx="10570464" cy="1608455"/>
              </a:xfrm>
              <a:prstGeom prst="rect">
                <a:avLst/>
              </a:prstGeom>
              <a:blipFill>
                <a:blip r:embed="rId5"/>
                <a:stretch>
                  <a:fillRect l="-138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f812e2901?lid=caf1df17f&amp;cid=caf1df17f&amp;vtp=1&amp;bt=1&amp;bbb=1">
            <a:hlinkClick r:id="rId3" action="ppaction://hlinksldjump"/>
          </p:cNvPr>
          <p:cNvSpPr/>
          <p:nvPr/>
        </p:nvSpPr>
        <p:spPr>
          <a:xfrm>
            <a:off x="6803136" y="2121408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角的概念的推广</a:t>
            </a:r>
            <a:endParaRPr lang="en-US" altLang="zh-CN" sz="2000" dirty="0"/>
          </a:p>
        </p:txBody>
      </p:sp>
      <p:sp>
        <p:nvSpPr>
          <p:cNvPr id="3" name="C_1#目录1:f812e2901?lid=c788389e3&amp;cid=c788389e3&amp;vtp=1&amp;bbb=1">
            <a:hlinkClick r:id="rId3" action="ppaction://hlinksldjump"/>
          </p:cNvPr>
          <p:cNvSpPr/>
          <p:nvPr/>
        </p:nvSpPr>
        <p:spPr>
          <a:xfrm>
            <a:off x="6803136" y="2439162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象限角与象限界角</a:t>
            </a:r>
            <a:endParaRPr lang="en-US" altLang="zh-CN" sz="2000" dirty="0"/>
          </a:p>
        </p:txBody>
      </p:sp>
      <p:sp>
        <p:nvSpPr>
          <p:cNvPr id="4" name="C_1#目录1:f812e2901?lid=baaadae9e&amp;cid=baaadae9e&amp;vtp=1&amp;bbb=1">
            <a:hlinkClick r:id="rId3" action="ppaction://hlinksldjump"/>
          </p:cNvPr>
          <p:cNvSpPr/>
          <p:nvPr/>
        </p:nvSpPr>
        <p:spPr>
          <a:xfrm>
            <a:off x="6803136" y="2766060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知识点3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终边相同的角</a:t>
            </a:r>
            <a:endParaRPr lang="en-US" altLang="zh-CN" sz="2000" dirty="0"/>
          </a:p>
        </p:txBody>
      </p:sp>
      <p:sp>
        <p:nvSpPr>
          <p:cNvPr id="5" name="C_1#目录1:f812e2901?lid=3b1ebd85e&amp;cid=3b1ebd85e&amp;vtp=1&amp;bbb=1">
            <a:hlinkClick r:id="rId3" action="ppaction://hlinksldjump"/>
          </p:cNvPr>
          <p:cNvSpPr/>
          <p:nvPr/>
        </p:nvSpPr>
        <p:spPr>
          <a:xfrm>
            <a:off x="6803136" y="308381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知识点4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各象限角的集合与象限界角的集合</a:t>
            </a:r>
            <a:endParaRPr lang="en-US" altLang="zh-CN" sz="2000" dirty="0"/>
          </a:p>
        </p:txBody>
      </p:sp>
      <p:sp>
        <p:nvSpPr>
          <p:cNvPr id="6" name="C_1#目录1:f812e2901?lid=0cd4ee673&amp;cid=0cd4ee673&amp;vtp=1&amp;bbb=1">
            <a:hlinkClick r:id="rId4" action="ppaction://hlinksldjump"/>
          </p:cNvPr>
          <p:cNvSpPr/>
          <p:nvPr/>
        </p:nvSpPr>
        <p:spPr>
          <a:xfrm>
            <a:off x="6803136" y="3887216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要点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终边相同的角与对称问题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_1#目录1:f812e2901?lid=48def6c78&amp;cid=48def6c78&amp;vtp=1&amp;bbb=1">
                <a:hlinkClick r:id="rId5" action="ppaction://hlinksldjump"/>
              </p:cNvPr>
              <p:cNvSpPr/>
              <p:nvPr/>
            </p:nvSpPr>
            <p:spPr>
              <a:xfrm>
                <a:off x="6803136" y="5114798"/>
                <a:ext cx="5404104" cy="32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700"/>
                  </a:lnSpc>
                </a:pP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易错点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忽略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取值的一致性而致错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C_1#目录1:f812e2901?lid=48def6c78&amp;cid=48def6c78&amp;vtp=1&amp;bbb=1">
                <a:hlinkClick r:id="rId5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136" y="5114798"/>
                <a:ext cx="5404104" cy="320040"/>
              </a:xfrm>
              <a:prstGeom prst="rect">
                <a:avLst/>
              </a:prstGeom>
              <a:blipFill>
                <a:blip r:embed="rId6"/>
                <a:stretch>
                  <a:fillRect l="-2818" t="-20755" b="-47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14_1#5a8c62f18?vaa=1&amp;vcp=1&amp;vop=1&amp;pid=87c890e33&amp;color=0,55,96&amp;vtp=1&amp;bt=1&amp;bbb=1"/>
              <p:cNvSpPr/>
              <p:nvPr/>
            </p:nvSpPr>
            <p:spPr>
              <a:xfrm>
                <a:off x="502920" y="1079932"/>
                <a:ext cx="10570464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10.（多选）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是第三象限角，那么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可能是(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2" name="QC_6_BD.114_1#5a8c62f18?vaa=1&amp;vcp=1&amp;vop=1&amp;pid=87c890e3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79932"/>
                <a:ext cx="10570464" cy="501333"/>
              </a:xfrm>
              <a:prstGeom prst="rect">
                <a:avLst/>
              </a:prstGeom>
              <a:blipFill>
                <a:blip r:embed="rId3"/>
                <a:stretch>
                  <a:fillRect l="-1384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6_1#5a8c62f18.bracket?vaa=1&amp;vcp=1&amp;vop=1&amp;pid=87c890e33&amp;color=0,55,96&amp;vpa=22&amp;vtp=1&amp;bbb=1"/>
          <p:cNvSpPr/>
          <p:nvPr/>
        </p:nvSpPr>
        <p:spPr>
          <a:xfrm>
            <a:off x="5426583" y="1244523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6_BD.114_2#5a8c62f18.choices?vaa=1&amp;vcp=1&amp;vop=1&amp;pid=87c890e33&amp;color=0,55,96&amp;vtp=1&amp;bbb=1"/>
          <p:cNvSpPr/>
          <p:nvPr/>
        </p:nvSpPr>
        <p:spPr>
          <a:xfrm>
            <a:off x="502920" y="1590725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第三象限角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第四象限角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15_1#5a8c62f18?vaa=1&amp;vcp=1&amp;vop=1&amp;pid=87c890e33&amp;color=0,55,96&amp;vtp=1&amp;bbb=1"/>
              <p:cNvSpPr/>
              <p:nvPr/>
            </p:nvSpPr>
            <p:spPr>
              <a:xfrm>
                <a:off x="502920" y="1955215"/>
                <a:ext cx="10570464" cy="3986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是第一象限角；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是第三象限角；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是第四象限角.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可以是第一、第三或第四象限角．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15_1#5a8c62f18?vaa=1&amp;vcp=1&amp;vop=1&amp;pid=87c890e3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55215"/>
                <a:ext cx="10570464" cy="3986340"/>
              </a:xfrm>
              <a:prstGeom prst="rect">
                <a:avLst/>
              </a:prstGeom>
              <a:blipFill>
                <a:blip r:embed="rId4"/>
                <a:stretch>
                  <a:fillRect l="-1384" b="-3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CFFDB-0B76-1D0A-379A-85090997C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_1#目录1:f812e2901?lid=853b8c1c6&amp;cid=853b8c1c6&amp;vtp=1&amp;bbb=1">
            <a:hlinkClick r:id="rId3" action="ppaction://hlinksldjump"/>
            <a:extLst>
              <a:ext uri="{FF2B5EF4-FFF2-40B4-BE49-F238E27FC236}">
                <a16:creationId xmlns:a16="http://schemas.microsoft.com/office/drawing/2014/main" id="{8C90CB60-4B3E-214B-BC80-96CEA59BA185}"/>
              </a:ext>
            </a:extLst>
          </p:cNvPr>
          <p:cNvSpPr/>
          <p:nvPr/>
        </p:nvSpPr>
        <p:spPr>
          <a:xfrm>
            <a:off x="6787896" y="2692431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任意角的定义、象限角的判断</a:t>
            </a:r>
            <a:endParaRPr lang="en-US" altLang="zh-CN" sz="2000" dirty="0"/>
          </a:p>
        </p:txBody>
      </p:sp>
      <p:sp>
        <p:nvSpPr>
          <p:cNvPr id="9" name="C_1#目录1:f812e2901?lid=9101a6ca0&amp;cid=9101a6ca0&amp;vtp=1&amp;bbb=1">
            <a:hlinkClick r:id="rId4" action="ppaction://hlinksldjump"/>
            <a:extLst>
              <a:ext uri="{FF2B5EF4-FFF2-40B4-BE49-F238E27FC236}">
                <a16:creationId xmlns:a16="http://schemas.microsoft.com/office/drawing/2014/main" id="{0FF2EB44-985D-74FE-A594-1E39C44EE89F}"/>
              </a:ext>
            </a:extLst>
          </p:cNvPr>
          <p:cNvSpPr/>
          <p:nvPr/>
        </p:nvSpPr>
        <p:spPr>
          <a:xfrm>
            <a:off x="6787896" y="3019329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终边相同的角的应用</a:t>
            </a:r>
            <a:endParaRPr lang="en-US" altLang="zh-CN" sz="2000" dirty="0"/>
          </a:p>
        </p:txBody>
      </p:sp>
      <p:sp>
        <p:nvSpPr>
          <p:cNvPr id="10" name="C_1#目录1:f812e2901?lid=575844b77&amp;cid=575844b77&amp;vtp=1&amp;bbb=1">
            <a:hlinkClick r:id="rId5" action="ppaction://hlinksldjump"/>
            <a:extLst>
              <a:ext uri="{FF2B5EF4-FFF2-40B4-BE49-F238E27FC236}">
                <a16:creationId xmlns:a16="http://schemas.microsoft.com/office/drawing/2014/main" id="{4D7504D2-18CF-CF50-E0A8-31F6995122CB}"/>
              </a:ext>
            </a:extLst>
          </p:cNvPr>
          <p:cNvSpPr/>
          <p:nvPr/>
        </p:nvSpPr>
        <p:spPr>
          <a:xfrm>
            <a:off x="6787896" y="3337084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题型3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终边在过原点的直线上的角的求解</a:t>
            </a:r>
            <a:endParaRPr lang="en-US" altLang="zh-CN" sz="2000" dirty="0"/>
          </a:p>
        </p:txBody>
      </p:sp>
      <p:sp>
        <p:nvSpPr>
          <p:cNvPr id="11" name="C_1#目录1:f812e2901?lid=aaf9375d4&amp;cid=aaf9375d4&amp;vtp=1&amp;bbb=1">
            <a:hlinkClick r:id="rId6" action="ppaction://hlinksldjump"/>
            <a:extLst>
              <a:ext uri="{FF2B5EF4-FFF2-40B4-BE49-F238E27FC236}">
                <a16:creationId xmlns:a16="http://schemas.microsoft.com/office/drawing/2014/main" id="{203B7731-65DC-9A57-EA2C-CA61A96D0171}"/>
              </a:ext>
            </a:extLst>
          </p:cNvPr>
          <p:cNvSpPr/>
          <p:nvPr/>
        </p:nvSpPr>
        <p:spPr>
          <a:xfrm>
            <a:off x="6787896" y="3654837"/>
            <a:ext cx="54041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题型4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区域角的表示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_1#目录1:f812e2901?lid=a6f6fa964&amp;cid=a6f6fa964&amp;vtp=1&amp;bbb=1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A821233E-E22C-6C95-097E-EBC8712CD1E5}"/>
                  </a:ext>
                </a:extLst>
              </p:cNvPr>
              <p:cNvSpPr/>
              <p:nvPr/>
            </p:nvSpPr>
            <p:spPr>
              <a:xfrm>
                <a:off x="6787896" y="3925855"/>
                <a:ext cx="5404104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题型5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确定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及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Arial" pitchFamily="34" charset="-122"/>
                            <a:cs typeface="Arial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6565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的终边所在的象限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2" name="C_1#目录1:f812e2901?lid=a6f6fa964&amp;cid=a6f6fa964&amp;vtp=1&amp;bbb=1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A821233E-E22C-6C95-097E-EBC8712CD1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7896" y="3925855"/>
                <a:ext cx="5404104" cy="457200"/>
              </a:xfrm>
              <a:prstGeom prst="rect">
                <a:avLst/>
              </a:prstGeom>
              <a:blipFill>
                <a:blip r:embed="rId8"/>
                <a:stretch>
                  <a:fillRect l="-2935" b="-2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10659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f812e2901?vcp=1&amp;pid=a7f5f1838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5528"/>
            <a:ext cx="566928" cy="694944"/>
          </a:xfrm>
          <a:prstGeom prst="rect">
            <a:avLst/>
          </a:prstGeom>
        </p:spPr>
      </p:pic>
      <p:sp>
        <p:nvSpPr>
          <p:cNvPr id="3" name="C_4_BD#f812e2901?vcp=1&amp;pid=a7f5f1838&amp;color=61,88,159&amp;vtp=1&amp;bbb=1"/>
          <p:cNvSpPr/>
          <p:nvPr/>
        </p:nvSpPr>
        <p:spPr>
          <a:xfrm>
            <a:off x="1216152" y="9144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caf1df17f?vcp=1&amp;pid=f812e2901&amp;color=97,97,244&amp;vtp=1&amp;bbb=1"/>
          <p:cNvSpPr/>
          <p:nvPr/>
        </p:nvSpPr>
        <p:spPr>
          <a:xfrm>
            <a:off x="502920" y="14904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角的概念的推广</a:t>
            </a:r>
            <a:endParaRPr lang="en-US" altLang="zh-CN" sz="2000" dirty="0"/>
          </a:p>
        </p:txBody>
      </p:sp>
      <p:sp>
        <p:nvSpPr>
          <p:cNvPr id="5" name="C_5_BD#c788389e3?vcp=1&amp;pid=f812e2901&amp;color=97,97,244&amp;vtp=1&amp;bbb=1"/>
          <p:cNvSpPr/>
          <p:nvPr/>
        </p:nvSpPr>
        <p:spPr>
          <a:xfrm>
            <a:off x="502920" y="19476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象限角与象限界角</a:t>
            </a:r>
            <a:endParaRPr lang="en-US" altLang="zh-CN" sz="2000" dirty="0"/>
          </a:p>
        </p:txBody>
      </p:sp>
      <p:sp>
        <p:nvSpPr>
          <p:cNvPr id="6" name="C_5_BD#baaadae9e?vcp=1&amp;pid=f812e2901&amp;color=97,97,244&amp;vtp=1&amp;bbb=1"/>
          <p:cNvSpPr/>
          <p:nvPr/>
        </p:nvSpPr>
        <p:spPr>
          <a:xfrm>
            <a:off x="502920" y="24048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终边相同的角</a:t>
            </a:r>
            <a:endParaRPr lang="en-US" altLang="zh-CN" sz="2000" dirty="0"/>
          </a:p>
        </p:txBody>
      </p:sp>
      <p:sp>
        <p:nvSpPr>
          <p:cNvPr id="7" name="C_5_BD#3b1ebd85e?vcp=1&amp;pid=f812e2901&amp;color=97,97,244&amp;vtp=1&amp;bbb=1"/>
          <p:cNvSpPr/>
          <p:nvPr/>
        </p:nvSpPr>
        <p:spPr>
          <a:xfrm>
            <a:off x="502920" y="28620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各象限角的集合与象限界角的集合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7f7e837fd?vcp=1&amp;pid=a7f5f1838&amp;color=0,55,96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493776" cy="521208"/>
          </a:xfrm>
          <a:prstGeom prst="rect">
            <a:avLst/>
          </a:prstGeom>
        </p:spPr>
      </p:pic>
      <p:sp>
        <p:nvSpPr>
          <p:cNvPr id="3" name="C_4_BD#7f7e837fd?vcp=1&amp;pid=a7f5f1838&amp;color=61,88,159&amp;mp=1&amp;vtp=1&amp;bbb=1"/>
          <p:cNvSpPr/>
          <p:nvPr/>
        </p:nvSpPr>
        <p:spPr>
          <a:xfrm>
            <a:off x="1152144" y="792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0cd4ee673?vcp=1&amp;pid=7f7e837fd&amp;color=97,97,244&amp;vtp=1&amp;bbb=1"/>
          <p:cNvSpPr/>
          <p:nvPr/>
        </p:nvSpPr>
        <p:spPr>
          <a:xfrm>
            <a:off x="502920" y="1444272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</a:t>
            </a:r>
            <a:r>
              <a:rPr lang="en-US" altLang="zh-CN" sz="20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终边相同的角与对称问题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BD.1_1#d39296af7?vaa=1&amp;vcp=1&amp;vop=1&amp;pid=0cd4ee673&amp;color=0,55,96&amp;vtp=1&amp;bbb=1&amp;hb=1"/>
              <p:cNvSpPr/>
              <p:nvPr/>
            </p:nvSpPr>
            <p:spPr>
              <a:xfrm>
                <a:off x="502920" y="1873595"/>
                <a:ext cx="1057046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中，以原点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为顶点，以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轴正半轴为始边，那么角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边关于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的终边关于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B_6_BD.1_1#d39296af7?vaa=1&amp;vcp=1&amp;vop=1&amp;pid=0cd4ee67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73595"/>
                <a:ext cx="10570464" cy="770255"/>
              </a:xfrm>
              <a:prstGeom prst="rect">
                <a:avLst/>
              </a:prstGeom>
              <a:blipFill>
                <a:blip r:embed="rId4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4_1#d39296af7?vaa=1&amp;vcp=1&amp;vop=1&amp;pid=0cd4ee673&amp;color=0,55,96&amp;vtp=1&amp;bt=1&amp;bbb=1"/>
              <p:cNvSpPr/>
              <p:nvPr/>
            </p:nvSpPr>
            <p:spPr>
              <a:xfrm>
                <a:off x="502920" y="792000"/>
                <a:ext cx="10570464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轴对称,如图①；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AS.4_1#d39296af7?vaa=1&amp;vcp=1&amp;vop=1&amp;pid=0cd4ee67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341630"/>
              </a:xfrm>
              <a:prstGeom prst="rect">
                <a:avLst/>
              </a:prstGeom>
              <a:blipFill>
                <a:blip r:embed="rId3"/>
                <a:stretch>
                  <a:fillRect l="-1384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6_AS.4_2#d39296af7?iti=1&amp;vaa=1&amp;vcp=1&amp;vop=1&amp;pid=0cd4ee673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5464" y="1261011"/>
            <a:ext cx="1865376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AS.4_3#d39296af7?iti=1&amp;vaa=1&amp;vcp=1&amp;vop=1&amp;pid=0cd4ee673&amp;color=0,55,96&amp;vtp=1&amp;bbb=1"/>
          <p:cNvSpPr/>
          <p:nvPr/>
        </p:nvSpPr>
        <p:spPr>
          <a:xfrm>
            <a:off x="5533359" y="2851051"/>
            <a:ext cx="509587" cy="3533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4_4#d39296af7?vaa=1&amp;vcp=1&amp;vop=1&amp;pid=0cd4ee673&amp;color=0,55,96&amp;vtp=1&amp;bbb=1"/>
              <p:cNvSpPr/>
              <p:nvPr/>
            </p:nvSpPr>
            <p:spPr>
              <a:xfrm>
                <a:off x="502920" y="3258784"/>
                <a:ext cx="10570464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的终边与角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的终边关于直线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对称,如图②.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B_6_AS.4_4#d39296af7?vaa=1&amp;vcp=1&amp;vop=1&amp;pid=0cd4ee67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58784"/>
                <a:ext cx="10570464" cy="341630"/>
              </a:xfrm>
              <a:prstGeom prst="rect">
                <a:avLst/>
              </a:prstGeom>
              <a:blipFill>
                <a:blip r:embed="rId5"/>
                <a:stretch>
                  <a:fillRect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B_6_AS.4_5#d39296af7?iti=2&amp;vaa=1&amp;vcp=1&amp;vop=1&amp;pid=0cd4ee673&amp;color=0,55,96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2040" y="3729002"/>
            <a:ext cx="1801368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6_AS.4_6#d39296af7?iti=2&amp;vaa=1&amp;vcp=1&amp;vop=1&amp;pid=0cd4ee673&amp;color=0,55,96&amp;vtp=1&amp;bbb=1"/>
          <p:cNvSpPr/>
          <p:nvPr/>
        </p:nvSpPr>
        <p:spPr>
          <a:xfrm>
            <a:off x="5537931" y="5492778"/>
            <a:ext cx="509587" cy="3533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N.5_1#d39296af7?vaa=1&amp;vcp=1&amp;vop=1&amp;pid=0cd4ee673&amp;color=0,55,96&amp;vtp=1&amp;bbb=1"/>
              <p:cNvSpPr/>
              <p:nvPr/>
            </p:nvSpPr>
            <p:spPr>
              <a:xfrm>
                <a:off x="502920" y="5849902"/>
                <a:ext cx="10570464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轴;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8" name="QB_6_AN.5_1#d39296af7?vaa=1&amp;vcp=1&amp;vop=1&amp;pid=0cd4ee67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5849902"/>
                <a:ext cx="10570464" cy="381000"/>
              </a:xfrm>
              <a:prstGeom prst="rect">
                <a:avLst/>
              </a:prstGeom>
              <a:blipFill>
                <a:blip r:embed="rId7"/>
                <a:stretch>
                  <a:fillRect l="-1499" b="-41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4534</Words>
  <Application>Microsoft Office PowerPoint</Application>
  <PresentationFormat>宽屏</PresentationFormat>
  <Paragraphs>372</Paragraphs>
  <Slides>50</Slides>
  <Notes>50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0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2025-09-29T11:00:09Z</dcterms:created>
  <dcterms:modified xsi:type="dcterms:W3CDTF">2025-09-29T11:27:23Z</dcterms:modified>
  <cp:category/>
  <cp:contentStatus/>
</cp:coreProperties>
</file>